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6" r:id="rId4"/>
  </p:sldMasterIdLst>
  <p:notesMasterIdLst>
    <p:notesMasterId r:id="rId48"/>
  </p:notesMasterIdLst>
  <p:sldIdLst>
    <p:sldId id="257" r:id="rId5"/>
    <p:sldId id="309" r:id="rId6"/>
    <p:sldId id="263" r:id="rId7"/>
    <p:sldId id="368" r:id="rId8"/>
    <p:sldId id="394" r:id="rId9"/>
    <p:sldId id="526" r:id="rId10"/>
    <p:sldId id="527" r:id="rId11"/>
    <p:sldId id="420" r:id="rId12"/>
    <p:sldId id="314" r:id="rId13"/>
    <p:sldId id="265" r:id="rId14"/>
    <p:sldId id="528" r:id="rId15"/>
    <p:sldId id="418" r:id="rId16"/>
    <p:sldId id="601" r:id="rId17"/>
    <p:sldId id="529" r:id="rId18"/>
    <p:sldId id="534" r:id="rId19"/>
    <p:sldId id="533" r:id="rId20"/>
    <p:sldId id="538" r:id="rId21"/>
    <p:sldId id="542" r:id="rId22"/>
    <p:sldId id="551" r:id="rId23"/>
    <p:sldId id="559" r:id="rId24"/>
    <p:sldId id="553" r:id="rId25"/>
    <p:sldId id="552" r:id="rId26"/>
    <p:sldId id="554" r:id="rId27"/>
    <p:sldId id="555" r:id="rId28"/>
    <p:sldId id="540" r:id="rId29"/>
    <p:sldId id="556" r:id="rId30"/>
    <p:sldId id="557" r:id="rId31"/>
    <p:sldId id="561" r:id="rId32"/>
    <p:sldId id="543" r:id="rId33"/>
    <p:sldId id="563" r:id="rId34"/>
    <p:sldId id="562" r:id="rId35"/>
    <p:sldId id="600" r:id="rId36"/>
    <p:sldId id="544" r:id="rId37"/>
    <p:sldId id="546" r:id="rId38"/>
    <p:sldId id="548" r:id="rId39"/>
    <p:sldId id="549" r:id="rId40"/>
    <p:sldId id="550" r:id="rId41"/>
    <p:sldId id="591" r:id="rId42"/>
    <p:sldId id="590" r:id="rId43"/>
    <p:sldId id="586" r:id="rId44"/>
    <p:sldId id="587" r:id="rId45"/>
    <p:sldId id="514" r:id="rId46"/>
    <p:sldId id="301" r:id="rId47"/>
  </p:sldIdLst>
  <p:sldSz cx="9144000" cy="5143500" type="screen16x9"/>
  <p:notesSz cx="6858000" cy="9144000"/>
  <p:embeddedFontLst>
    <p:embeddedFont>
      <p:font typeface="Open Sans" panose="020B0606030504020204" pitchFamily="34" charset="0"/>
      <p:regular r:id="rId49"/>
      <p:bold r:id="rId50"/>
      <p:italic r:id="rId51"/>
      <p:boldItalic r:id="rId52"/>
    </p:embeddedFont>
    <p:embeddedFont>
      <p:font typeface="Open Sans Light" panose="020B0306030504020204" pitchFamily="34" charset="0"/>
      <p:regular r:id="rId53"/>
      <p:bold r:id="rId54"/>
      <p:italic r:id="rId55"/>
      <p:boldItalic r:id="rId56"/>
    </p:embeddedFont>
    <p:embeddedFont>
      <p:font typeface="Open Sans SemiBold" panose="020B0706030804020204" pitchFamily="34"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53" autoAdjust="0"/>
    <p:restoredTop sz="94660"/>
  </p:normalViewPr>
  <p:slideViewPr>
    <p:cSldViewPr snapToGrid="0">
      <p:cViewPr varScale="1">
        <p:scale>
          <a:sx n="85" d="100"/>
          <a:sy n="85" d="100"/>
        </p:scale>
        <p:origin x="768"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font" Target="fonts/font3.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11.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6.fntdata"/><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4.fntdata"/><Relationship Id="rId60" Type="http://schemas.openxmlformats.org/officeDocument/2006/relationships/font" Target="fonts/font12.fntdata"/><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gf461be9f49_0_29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1" name="Google Shape;1171;gf461be9f49_0_29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Open Sans"/>
                <a:ea typeface="Open Sans"/>
                <a:cs typeface="Open Sans"/>
                <a:sym typeface="Open Sans"/>
              </a:rPr>
              <a:t>Another important milestone in the student journey is what we call revoking. Revoking is the removal of students from the program because they did not make sufficient progress by the deadline set. For this program, revoking will take place on May 12. If a student has not submitted their first project or completed the required concepts by May 12, they will be removed from the scholarship. There is nothing you as an SL will need to do, other than communicate the importance of this with students.</a:t>
            </a:r>
            <a:endParaRPr sz="1000">
              <a:latin typeface="Open Sans"/>
              <a:ea typeface="Open Sans"/>
              <a:cs typeface="Open Sans"/>
              <a:sym typeface="Open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4"/>
        <p:cNvGrpSpPr/>
        <p:nvPr/>
      </p:nvGrpSpPr>
      <p:grpSpPr>
        <a:xfrm>
          <a:off x="0" y="0"/>
          <a:ext cx="0" cy="0"/>
          <a:chOff x="0" y="0"/>
          <a:chExt cx="0" cy="0"/>
        </a:xfrm>
      </p:grpSpPr>
      <p:sp>
        <p:nvSpPr>
          <p:cNvPr id="1375" name="Google Shape;1375;gf461be9f49_0_3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6" name="Google Shape;1376;gf461be9f49_0_3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Open Sans"/>
                <a:ea typeface="Open Sans"/>
                <a:cs typeface="Open Sans"/>
                <a:sym typeface="Open Sans"/>
              </a:rPr>
              <a:t>A key element of our Student Code of Conduct is avoiding plagiarism. Project submissions must consist of original work and reviewers scan projects for plagiarism. Anyone found to have plagiarized will risk being revoked. If students feel that they have been wrongfully accused or flagged for plagiarism, they can write in to the Support team to appeal. There is also no action here from your side, just as a reminder to students. </a:t>
            </a:r>
            <a:endParaRPr sz="1000">
              <a:latin typeface="Open Sans"/>
              <a:ea typeface="Open Sans"/>
              <a:cs typeface="Open Sans"/>
              <a:sym typeface="Open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08433e3dfd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08433e3dfd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7660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08433e3dfd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08433e3dfd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6779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fcb26d3b2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fcb26d3b2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4463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fcb26d3b2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fcb26d3b2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54084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fcb26d3b2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fcb26d3b2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3832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fcb26d3b2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fcb26d3b2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1824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07019e4486_0_8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107019e4486_0_8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57455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07019e4486_0_8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107019e4486_0_8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4621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172bd10ea2e_1_68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172bd10ea2e_1_68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Open Sans"/>
                <a:ea typeface="Open Sans"/>
                <a:cs typeface="Open Sans"/>
                <a:sym typeface="Open Sans"/>
              </a:rPr>
              <a:t>Here a snapshot of what a Connect Session is and is not. It is a space/time where you lead the students through their learning journey. They will have the chance to ask you questions and progress through the Classroom and their projects. We will discuss the content of each Connect Session more in depth in the coming slides.</a:t>
            </a:r>
            <a:endParaRPr sz="1000">
              <a:latin typeface="Open Sans"/>
              <a:ea typeface="Open Sans"/>
              <a:cs typeface="Open Sans"/>
              <a:sym typeface="Open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fcb26d3b2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fcb26d3b2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68525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07019e4486_0_8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107019e4486_0_8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51300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07019e4486_0_8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107019e4486_0_8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54350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07019e4486_0_8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107019e4486_0_8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52584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07019e4486_0_8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107019e4486_0_8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5060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fcb26d3b2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fcb26d3b2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21500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07019e4486_0_8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107019e4486_0_8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36413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fcb26d3b2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fcb26d3b2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10393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fcb26d3b2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fcb26d3b2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77678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fcb26d3b2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fcb26d3b2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1550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107019e4486_0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107019e4486_0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fcb26d3b2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fcb26d3b2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77846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fcb26d3b2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fcb26d3b2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51218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07019e4486_0_8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107019e4486_0_8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16897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fcb26d3b2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fcb26d3b2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93396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fcb26d3b2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fcb26d3b2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06935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fcb26d3b2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fcb26d3b2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38084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fcb26d3b2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fcb26d3b2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62896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fcb26d3b2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fcb26d3b2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33890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fcb26d3b2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fcb26d3b2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79370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fcb26d3b2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fcb26d3b2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8040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07019e4486_0_6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07019e4486_0_6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45269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07019e4486_0_8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107019e4486_0_8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5882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07019e4486_0_8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107019e4486_0_8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57996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fcb26d3b2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fcb26d3b2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26557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107019e4486_0_7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107019e4486_0_7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07019e4486_0_6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07019e4486_0_6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854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07019e4486_0_6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07019e4486_0_6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0380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08433e3dfd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08433e3dfd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05696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g1f9a56a463d_1_27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2" name="Google Shape;1132;g1f9a56a463d_1_27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For this specific AWS scholarship program, students will be enrolled on April 10 and revoking takes place on May 12. Then the rest of the program runs through August 28. </a:t>
            </a:r>
            <a:r>
              <a:rPr lang="en" sz="1000">
                <a:latin typeface="Open Sans"/>
                <a:ea typeface="Open Sans"/>
                <a:cs typeface="Open Sans"/>
                <a:sym typeface="Open Sans"/>
              </a:rPr>
              <a:t>You can also see the project deadlines, there are 4 total projects in this program. </a:t>
            </a:r>
            <a:endParaRPr sz="1000">
              <a:latin typeface="Open Sans"/>
              <a:ea typeface="Open Sans"/>
              <a:cs typeface="Open Sans"/>
              <a:sym typeface="Open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4"/>
        <p:cNvGrpSpPr/>
        <p:nvPr/>
      </p:nvGrpSpPr>
      <p:grpSpPr>
        <a:xfrm>
          <a:off x="0" y="0"/>
          <a:ext cx="0" cy="0"/>
          <a:chOff x="0" y="0"/>
          <a:chExt cx="0" cy="0"/>
        </a:xfrm>
      </p:grpSpPr>
      <p:sp>
        <p:nvSpPr>
          <p:cNvPr id="1375" name="Google Shape;1375;gf461be9f49_0_3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6" name="Google Shape;1376;gf461be9f49_0_3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Open Sans"/>
                <a:ea typeface="Open Sans"/>
                <a:cs typeface="Open Sans"/>
                <a:sym typeface="Open Sans"/>
              </a:rPr>
              <a:t>A key element of our Student Code of Conduct is avoiding plagiarism. Project submissions must consist of original work and reviewers scan projects for plagiarism. Anyone found to have plagiarized will risk being revoked. If students feel that they have been wrongfully accused or flagged for plagiarism, they can write in to the Support team to appeal. There is also no action here from your side, just as a reminder to students. </a:t>
            </a:r>
            <a:endParaRPr sz="1000">
              <a:latin typeface="Open Sans"/>
              <a:ea typeface="Open Sans"/>
              <a:cs typeface="Open Sans"/>
              <a:sym typeface="Open Sans"/>
            </a:endParaRPr>
          </a:p>
        </p:txBody>
      </p:sp>
    </p:spTree>
    <p:extLst>
      <p:ext uri="{BB962C8B-B14F-4D97-AF65-F5344CB8AC3E}">
        <p14:creationId xmlns:p14="http://schemas.microsoft.com/office/powerpoint/2010/main" val="22300954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 Lines &amp; Shapes"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12600" y="1292675"/>
            <a:ext cx="5035200" cy="1239900"/>
          </a:xfrm>
          <a:prstGeom prst="rect">
            <a:avLst/>
          </a:prstGeom>
        </p:spPr>
        <p:txBody>
          <a:bodyPr spcFirstLastPara="1" wrap="square" lIns="0" tIns="0" rIns="0" bIns="0" anchor="ctr" anchorCtr="0">
            <a:noAutofit/>
          </a:bodyPr>
          <a:lstStyle>
            <a:lvl1pPr lvl="0">
              <a:spcBef>
                <a:spcPts val="0"/>
              </a:spcBef>
              <a:spcAft>
                <a:spcPts val="0"/>
              </a:spcAft>
              <a:buSzPts val="4500"/>
              <a:buFont typeface="Open Sans Light"/>
              <a:buNone/>
              <a:defRPr sz="4500">
                <a:latin typeface="Open Sans Light"/>
                <a:ea typeface="Open Sans Light"/>
                <a:cs typeface="Open Sans Light"/>
                <a:sym typeface="Open Sans Light"/>
              </a:defRPr>
            </a:lvl1pPr>
            <a:lvl2pPr lvl="1">
              <a:spcBef>
                <a:spcPts val="0"/>
              </a:spcBef>
              <a:spcAft>
                <a:spcPts val="0"/>
              </a:spcAft>
              <a:buSzPts val="5000"/>
              <a:buFont typeface="Open Sans Light"/>
              <a:buNone/>
              <a:defRPr sz="5000">
                <a:latin typeface="Open Sans Light"/>
                <a:ea typeface="Open Sans Light"/>
                <a:cs typeface="Open Sans Light"/>
                <a:sym typeface="Open Sans Light"/>
              </a:defRPr>
            </a:lvl2pPr>
            <a:lvl3pPr lvl="2">
              <a:spcBef>
                <a:spcPts val="0"/>
              </a:spcBef>
              <a:spcAft>
                <a:spcPts val="0"/>
              </a:spcAft>
              <a:buSzPts val="5000"/>
              <a:buFont typeface="Open Sans Light"/>
              <a:buNone/>
              <a:defRPr sz="5000">
                <a:latin typeface="Open Sans Light"/>
                <a:ea typeface="Open Sans Light"/>
                <a:cs typeface="Open Sans Light"/>
                <a:sym typeface="Open Sans Light"/>
              </a:defRPr>
            </a:lvl3pPr>
            <a:lvl4pPr lvl="3">
              <a:spcBef>
                <a:spcPts val="0"/>
              </a:spcBef>
              <a:spcAft>
                <a:spcPts val="0"/>
              </a:spcAft>
              <a:buSzPts val="5000"/>
              <a:buFont typeface="Open Sans Light"/>
              <a:buNone/>
              <a:defRPr sz="5000">
                <a:latin typeface="Open Sans Light"/>
                <a:ea typeface="Open Sans Light"/>
                <a:cs typeface="Open Sans Light"/>
                <a:sym typeface="Open Sans Light"/>
              </a:defRPr>
            </a:lvl4pPr>
            <a:lvl5pPr lvl="4">
              <a:spcBef>
                <a:spcPts val="0"/>
              </a:spcBef>
              <a:spcAft>
                <a:spcPts val="0"/>
              </a:spcAft>
              <a:buSzPts val="5000"/>
              <a:buFont typeface="Open Sans Light"/>
              <a:buNone/>
              <a:defRPr sz="5000">
                <a:latin typeface="Open Sans Light"/>
                <a:ea typeface="Open Sans Light"/>
                <a:cs typeface="Open Sans Light"/>
                <a:sym typeface="Open Sans Light"/>
              </a:defRPr>
            </a:lvl5pPr>
            <a:lvl6pPr lvl="5">
              <a:spcBef>
                <a:spcPts val="0"/>
              </a:spcBef>
              <a:spcAft>
                <a:spcPts val="0"/>
              </a:spcAft>
              <a:buSzPts val="5000"/>
              <a:buFont typeface="Open Sans Light"/>
              <a:buNone/>
              <a:defRPr sz="5000">
                <a:latin typeface="Open Sans Light"/>
                <a:ea typeface="Open Sans Light"/>
                <a:cs typeface="Open Sans Light"/>
                <a:sym typeface="Open Sans Light"/>
              </a:defRPr>
            </a:lvl6pPr>
            <a:lvl7pPr lvl="6">
              <a:spcBef>
                <a:spcPts val="0"/>
              </a:spcBef>
              <a:spcAft>
                <a:spcPts val="0"/>
              </a:spcAft>
              <a:buSzPts val="5000"/>
              <a:buFont typeface="Open Sans Light"/>
              <a:buNone/>
              <a:defRPr sz="5000">
                <a:latin typeface="Open Sans Light"/>
                <a:ea typeface="Open Sans Light"/>
                <a:cs typeface="Open Sans Light"/>
                <a:sym typeface="Open Sans Light"/>
              </a:defRPr>
            </a:lvl7pPr>
            <a:lvl8pPr lvl="7">
              <a:spcBef>
                <a:spcPts val="0"/>
              </a:spcBef>
              <a:spcAft>
                <a:spcPts val="0"/>
              </a:spcAft>
              <a:buSzPts val="5000"/>
              <a:buFont typeface="Open Sans Light"/>
              <a:buNone/>
              <a:defRPr sz="5000">
                <a:latin typeface="Open Sans Light"/>
                <a:ea typeface="Open Sans Light"/>
                <a:cs typeface="Open Sans Light"/>
                <a:sym typeface="Open Sans Light"/>
              </a:defRPr>
            </a:lvl8pPr>
            <a:lvl9pPr lvl="8">
              <a:spcBef>
                <a:spcPts val="0"/>
              </a:spcBef>
              <a:spcAft>
                <a:spcPts val="0"/>
              </a:spcAft>
              <a:buSzPts val="5000"/>
              <a:buFont typeface="Open Sans Light"/>
              <a:buNone/>
              <a:defRPr sz="5000">
                <a:latin typeface="Open Sans Light"/>
                <a:ea typeface="Open Sans Light"/>
                <a:cs typeface="Open Sans Light"/>
                <a:sym typeface="Open Sans Light"/>
              </a:defRPr>
            </a:lvl9pPr>
          </a:lstStyle>
          <a:p>
            <a:r>
              <a:rPr lang="en-US"/>
              <a:t>Click to edit Master title style</a:t>
            </a:r>
            <a:endParaRPr/>
          </a:p>
        </p:txBody>
      </p:sp>
      <p:sp>
        <p:nvSpPr>
          <p:cNvPr id="11" name="Google Shape;11;p2"/>
          <p:cNvSpPr txBox="1">
            <a:spLocks noGrp="1"/>
          </p:cNvSpPr>
          <p:nvPr>
            <p:ph type="subTitle" idx="1"/>
          </p:nvPr>
        </p:nvSpPr>
        <p:spPr>
          <a:xfrm>
            <a:off x="612600" y="2800800"/>
            <a:ext cx="5035200" cy="647100"/>
          </a:xfrm>
          <a:prstGeom prst="rect">
            <a:avLst/>
          </a:prstGeom>
        </p:spPr>
        <p:txBody>
          <a:bodyPr spcFirstLastPara="1" wrap="square" lIns="0" tIns="0" rIns="0" bIns="0" anchor="t" anchorCtr="0">
            <a:noAutofit/>
          </a:bodyPr>
          <a:lstStyle>
            <a:lvl1pPr lvl="0">
              <a:lnSpc>
                <a:spcPct val="100000"/>
              </a:lnSpc>
              <a:spcBef>
                <a:spcPts val="0"/>
              </a:spcBef>
              <a:spcAft>
                <a:spcPts val="0"/>
              </a:spcAft>
              <a:buClr>
                <a:schemeClr val="dk1"/>
              </a:buClr>
              <a:buSzPts val="1200"/>
              <a:buFont typeface="Open Sans"/>
              <a:buNone/>
              <a:defRPr sz="1200">
                <a:solidFill>
                  <a:schemeClr val="dk1"/>
                </a:solidFill>
                <a:latin typeface="Open Sans"/>
                <a:ea typeface="Open Sans"/>
                <a:cs typeface="Open Sans"/>
                <a:sym typeface="Open Sans"/>
              </a:defRPr>
            </a:lvl1pPr>
            <a:lvl2pPr lvl="1"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2pPr>
            <a:lvl3pPr lvl="2"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3pPr>
            <a:lvl4pPr lvl="3"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4pPr>
            <a:lvl5pPr lvl="4"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5pPr>
            <a:lvl6pPr lvl="5"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6pPr>
            <a:lvl7pPr lvl="6"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7pPr>
            <a:lvl8pPr lvl="7"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8pPr>
            <a:lvl9pPr lvl="8"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9pPr>
          </a:lstStyle>
          <a:p>
            <a:r>
              <a:rPr lang="en-US"/>
              <a:t>Click to edit Master subtitle style</a:t>
            </a:r>
            <a:endParaRPr/>
          </a:p>
        </p:txBody>
      </p:sp>
      <p:sp>
        <p:nvSpPr>
          <p:cNvPr id="12" name="Google Shape;12;p2"/>
          <p:cNvSpPr txBox="1">
            <a:spLocks noGrp="1"/>
          </p:cNvSpPr>
          <p:nvPr>
            <p:ph type="subTitle" idx="2"/>
          </p:nvPr>
        </p:nvSpPr>
        <p:spPr>
          <a:xfrm>
            <a:off x="619825" y="4203625"/>
            <a:ext cx="5035200" cy="313800"/>
          </a:xfrm>
          <a:prstGeom prst="rect">
            <a:avLst/>
          </a:prstGeom>
        </p:spPr>
        <p:txBody>
          <a:bodyPr spcFirstLastPara="1" wrap="square" lIns="0" tIns="0" rIns="0" bIns="0" anchor="b" anchorCtr="0">
            <a:noAutofit/>
          </a:bodyPr>
          <a:lstStyle>
            <a:lvl1pPr lvl="0">
              <a:spcBef>
                <a:spcPts val="0"/>
              </a:spcBef>
              <a:spcAft>
                <a:spcPts val="0"/>
              </a:spcAft>
              <a:buClr>
                <a:schemeClr val="dk1"/>
              </a:buClr>
              <a:buSzPts val="900"/>
              <a:buFont typeface="Open Sans"/>
              <a:buNone/>
              <a:defRPr sz="900">
                <a:solidFill>
                  <a:schemeClr val="dk1"/>
                </a:solidFill>
                <a:latin typeface="Open Sans"/>
                <a:ea typeface="Open Sans"/>
                <a:cs typeface="Open Sans"/>
                <a:sym typeface="Open Sans"/>
              </a:defRPr>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a:r>
              <a:rPr lang="en-US"/>
              <a:t>Click to edit Master subtitle style</a:t>
            </a:r>
            <a:endParaRPr/>
          </a:p>
        </p:txBody>
      </p:sp>
      <p:pic>
        <p:nvPicPr>
          <p:cNvPr id="13" name="Google Shape;13;p2"/>
          <p:cNvPicPr preferRelativeResize="0"/>
          <p:nvPr/>
        </p:nvPicPr>
        <p:blipFill rotWithShape="1">
          <a:blip r:embed="rId3">
            <a:alphaModFix/>
          </a:blip>
          <a:srcRect t="3420" b="-3420"/>
          <a:stretch/>
        </p:blipFill>
        <p:spPr>
          <a:xfrm>
            <a:off x="619825" y="627125"/>
            <a:ext cx="1438650" cy="273025"/>
          </a:xfrm>
          <a:prstGeom prst="rect">
            <a:avLst/>
          </a:prstGeom>
          <a:noFill/>
          <a:ln>
            <a:noFill/>
          </a:ln>
        </p:spPr>
      </p:pic>
      <p:sp>
        <p:nvSpPr>
          <p:cNvPr id="14" name="Google Shape;14;p2"/>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Divider - Shapes (Blue)">
  <p:cSld name="SECTION_HEADER_2">
    <p:bg>
      <p:bgPr>
        <a:blipFill>
          <a:blip r:embed="rId2">
            <a:alphaModFix/>
          </a:blip>
          <a:stretch>
            <a:fillRect/>
          </a:stretch>
        </a:blipFill>
        <a:effectLst/>
      </p:bgPr>
    </p:bg>
    <p:spTree>
      <p:nvGrpSpPr>
        <p:cNvPr id="1" name="Shape 109"/>
        <p:cNvGrpSpPr/>
        <p:nvPr/>
      </p:nvGrpSpPr>
      <p:grpSpPr>
        <a:xfrm>
          <a:off x="0" y="0"/>
          <a:ext cx="0" cy="0"/>
          <a:chOff x="0" y="0"/>
          <a:chExt cx="0" cy="0"/>
        </a:xfrm>
      </p:grpSpPr>
      <p:sp>
        <p:nvSpPr>
          <p:cNvPr id="110" name="Google Shape;110;p22"/>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a:r>
              <a:rPr lang="en-US"/>
              <a:t>Click to edit Master title style</a:t>
            </a:r>
            <a:endParaRPr/>
          </a:p>
        </p:txBody>
      </p:sp>
      <p:sp>
        <p:nvSpPr>
          <p:cNvPr id="111" name="Google Shape;111;p22"/>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112" name="Google Shape;112;p22"/>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 Navy Top Banner">
  <p:cSld name="TITLE_ONLY_1_1_1">
    <p:bg>
      <p:bgPr>
        <a:solidFill>
          <a:schemeClr val="lt1"/>
        </a:solidFill>
        <a:effectLst/>
      </p:bgPr>
    </p:bg>
    <p:spTree>
      <p:nvGrpSpPr>
        <p:cNvPr id="1" name="Shape 147"/>
        <p:cNvGrpSpPr/>
        <p:nvPr/>
      </p:nvGrpSpPr>
      <p:grpSpPr>
        <a:xfrm>
          <a:off x="0" y="0"/>
          <a:ext cx="0" cy="0"/>
          <a:chOff x="0" y="0"/>
          <a:chExt cx="0" cy="0"/>
        </a:xfrm>
      </p:grpSpPr>
      <p:sp>
        <p:nvSpPr>
          <p:cNvPr id="148" name="Google Shape;148;p31"/>
          <p:cNvSpPr txBox="1">
            <a:spLocks noGrp="1"/>
          </p:cNvSpPr>
          <p:nvPr>
            <p:ph type="title"/>
          </p:nvPr>
        </p:nvSpPr>
        <p:spPr>
          <a:xfrm>
            <a:off x="612600" y="889425"/>
            <a:ext cx="6034800" cy="7194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49" name="Google Shape;149;p31"/>
          <p:cNvSpPr/>
          <p:nvPr/>
        </p:nvSpPr>
        <p:spPr>
          <a:xfrm>
            <a:off x="150" y="0"/>
            <a:ext cx="9144000" cy="470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1"/>
          <p:cNvSpPr txBox="1">
            <a:spLocks noGrp="1"/>
          </p:cNvSpPr>
          <p:nvPr>
            <p:ph type="subTitle" idx="1"/>
          </p:nvPr>
        </p:nvSpPr>
        <p:spPr>
          <a:xfrm>
            <a:off x="612600" y="127050"/>
            <a:ext cx="7954200" cy="2166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000"/>
              <a:buNone/>
              <a:defRPr sz="1000"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sp>
        <p:nvSpPr>
          <p:cNvPr id="151" name="Google Shape;151;p31"/>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52" name="Google Shape;152;p31"/>
          <p:cNvPicPr preferRelativeResize="0"/>
          <p:nvPr/>
        </p:nvPicPr>
        <p:blipFill rotWithShape="1">
          <a:blip r:embed="rId2">
            <a:alphaModFix/>
          </a:blip>
          <a:srcRect b="10"/>
          <a:stretch/>
        </p:blipFill>
        <p:spPr>
          <a:xfrm>
            <a:off x="287600" y="4763627"/>
            <a:ext cx="759701" cy="144175"/>
          </a:xfrm>
          <a:prstGeom prst="rect">
            <a:avLst/>
          </a:prstGeom>
          <a:noFill/>
          <a:ln>
            <a:noFill/>
          </a:ln>
        </p:spPr>
      </p:pic>
      <p:sp>
        <p:nvSpPr>
          <p:cNvPr id="153" name="Google Shape;153;p31"/>
          <p:cNvSpPr txBox="1">
            <a:spLocks noGrp="1"/>
          </p:cNvSpPr>
          <p:nvPr>
            <p:ph type="body" idx="2"/>
          </p:nvPr>
        </p:nvSpPr>
        <p:spPr>
          <a:xfrm>
            <a:off x="612600" y="1856875"/>
            <a:ext cx="6034800" cy="2559000"/>
          </a:xfrm>
          <a:prstGeom prst="rect">
            <a:avLst/>
          </a:prstGeom>
        </p:spPr>
        <p:txBody>
          <a:bodyPr spcFirstLastPara="1" wrap="square" lIns="0" tIns="0" rIns="0" bIns="0" anchor="t" anchorCtr="0">
            <a:noAutofit/>
          </a:bodyPr>
          <a:lstStyle>
            <a:lvl1pPr marL="457200" lvl="0" indent="-317500">
              <a:spcBef>
                <a:spcPts val="0"/>
              </a:spcBef>
              <a:spcAft>
                <a:spcPts val="0"/>
              </a:spcAft>
              <a:buClr>
                <a:schemeClr val="accent1"/>
              </a:buClr>
              <a:buSzPts val="1400"/>
              <a:buChar char="●"/>
              <a:defRPr sz="1400">
                <a:solidFill>
                  <a:schemeClr val="dk1"/>
                </a:solidFill>
              </a:defRPr>
            </a:lvl1pPr>
            <a:lvl2pPr marL="914400" lvl="1" indent="-292100">
              <a:spcBef>
                <a:spcPts val="1000"/>
              </a:spcBef>
              <a:spcAft>
                <a:spcPts val="0"/>
              </a:spcAft>
              <a:buClr>
                <a:schemeClr val="accent1"/>
              </a:buClr>
              <a:buSzPts val="1000"/>
              <a:buChar char="○"/>
              <a:defRPr sz="1000">
                <a:solidFill>
                  <a:schemeClr val="dk1"/>
                </a:solidFill>
              </a:defRPr>
            </a:lvl2pPr>
            <a:lvl3pPr marL="1371600" lvl="2" indent="-292100">
              <a:spcBef>
                <a:spcPts val="1000"/>
              </a:spcBef>
              <a:spcAft>
                <a:spcPts val="0"/>
              </a:spcAft>
              <a:buClr>
                <a:schemeClr val="accent1"/>
              </a:buClr>
              <a:buSzPts val="1000"/>
              <a:buChar char="■"/>
              <a:defRPr sz="1000">
                <a:solidFill>
                  <a:schemeClr val="dk1"/>
                </a:solidFill>
              </a:defRPr>
            </a:lvl3pPr>
            <a:lvl4pPr marL="1828800" lvl="3" indent="-292100">
              <a:spcBef>
                <a:spcPts val="1000"/>
              </a:spcBef>
              <a:spcAft>
                <a:spcPts val="0"/>
              </a:spcAft>
              <a:buClr>
                <a:schemeClr val="accent1"/>
              </a:buClr>
              <a:buSzPts val="1000"/>
              <a:buChar char="●"/>
              <a:defRPr sz="1000">
                <a:solidFill>
                  <a:schemeClr val="dk1"/>
                </a:solidFill>
              </a:defRPr>
            </a:lvl4pPr>
            <a:lvl5pPr marL="2286000" lvl="4" indent="-292100">
              <a:spcBef>
                <a:spcPts val="1000"/>
              </a:spcBef>
              <a:spcAft>
                <a:spcPts val="0"/>
              </a:spcAft>
              <a:buClr>
                <a:schemeClr val="accent1"/>
              </a:buClr>
              <a:buSzPts val="1000"/>
              <a:buChar char="○"/>
              <a:defRPr sz="1000">
                <a:solidFill>
                  <a:schemeClr val="dk1"/>
                </a:solidFill>
              </a:defRPr>
            </a:lvl5pPr>
            <a:lvl6pPr marL="2743200" lvl="5" indent="-292100">
              <a:spcBef>
                <a:spcPts val="1000"/>
              </a:spcBef>
              <a:spcAft>
                <a:spcPts val="0"/>
              </a:spcAft>
              <a:buClr>
                <a:schemeClr val="accent1"/>
              </a:buClr>
              <a:buSzPts val="1000"/>
              <a:buChar char="■"/>
              <a:defRPr sz="1000">
                <a:solidFill>
                  <a:schemeClr val="dk1"/>
                </a:solidFill>
              </a:defRPr>
            </a:lvl6pPr>
            <a:lvl7pPr marL="3200400" lvl="6" indent="-292100">
              <a:spcBef>
                <a:spcPts val="1000"/>
              </a:spcBef>
              <a:spcAft>
                <a:spcPts val="0"/>
              </a:spcAft>
              <a:buClr>
                <a:schemeClr val="accent1"/>
              </a:buClr>
              <a:buSzPts val="1000"/>
              <a:buChar char="●"/>
              <a:defRPr sz="1000">
                <a:solidFill>
                  <a:schemeClr val="dk1"/>
                </a:solidFill>
              </a:defRPr>
            </a:lvl7pPr>
            <a:lvl8pPr marL="3657600" lvl="7" indent="-292100">
              <a:spcBef>
                <a:spcPts val="1000"/>
              </a:spcBef>
              <a:spcAft>
                <a:spcPts val="0"/>
              </a:spcAft>
              <a:buClr>
                <a:schemeClr val="accent1"/>
              </a:buClr>
              <a:buSzPts val="1000"/>
              <a:buChar char="○"/>
              <a:defRPr sz="1000">
                <a:solidFill>
                  <a:schemeClr val="dk1"/>
                </a:solidFill>
              </a:defRPr>
            </a:lvl8pPr>
            <a:lvl9pPr marL="4114800" lvl="8" indent="-292100">
              <a:spcBef>
                <a:spcPts val="1000"/>
              </a:spcBef>
              <a:spcAft>
                <a:spcPts val="1000"/>
              </a:spcAft>
              <a:buClr>
                <a:schemeClr val="accent1"/>
              </a:buClr>
              <a:buSzPts val="1000"/>
              <a:buChar char="■"/>
              <a:defRPr sz="1000">
                <a:solidFill>
                  <a:schemeClr val="dk1"/>
                </a:solidFill>
              </a:defRPr>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ver - Globe">
  <p:cSld name="Cover - Globe">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8"/>
          <p:cNvSpPr txBox="1">
            <a:spLocks noGrp="1"/>
          </p:cNvSpPr>
          <p:nvPr>
            <p:ph type="ctrTitle"/>
          </p:nvPr>
        </p:nvSpPr>
        <p:spPr>
          <a:xfrm>
            <a:off x="612600" y="1292675"/>
            <a:ext cx="4011300" cy="1239900"/>
          </a:xfrm>
          <a:prstGeom prst="rect">
            <a:avLst/>
          </a:prstGeom>
        </p:spPr>
        <p:txBody>
          <a:bodyPr spcFirstLastPara="1" wrap="square" lIns="0" tIns="0" rIns="0" bIns="0" anchor="ctr" anchorCtr="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SzPts val="5000"/>
              <a:buFont typeface="Open Sans Light"/>
              <a:buNone/>
              <a:defRPr sz="5000">
                <a:latin typeface="Open Sans Light"/>
                <a:ea typeface="Open Sans Light"/>
                <a:cs typeface="Open Sans Light"/>
                <a:sym typeface="Open Sans Light"/>
              </a:defRPr>
            </a:lvl2pPr>
            <a:lvl3pPr lvl="2" rtl="0">
              <a:spcBef>
                <a:spcPts val="0"/>
              </a:spcBef>
              <a:spcAft>
                <a:spcPts val="0"/>
              </a:spcAft>
              <a:buSzPts val="5000"/>
              <a:buFont typeface="Open Sans Light"/>
              <a:buNone/>
              <a:defRPr sz="5000">
                <a:latin typeface="Open Sans Light"/>
                <a:ea typeface="Open Sans Light"/>
                <a:cs typeface="Open Sans Light"/>
                <a:sym typeface="Open Sans Light"/>
              </a:defRPr>
            </a:lvl3pPr>
            <a:lvl4pPr lvl="3" rtl="0">
              <a:spcBef>
                <a:spcPts val="0"/>
              </a:spcBef>
              <a:spcAft>
                <a:spcPts val="0"/>
              </a:spcAft>
              <a:buSzPts val="5000"/>
              <a:buFont typeface="Open Sans Light"/>
              <a:buNone/>
              <a:defRPr sz="5000">
                <a:latin typeface="Open Sans Light"/>
                <a:ea typeface="Open Sans Light"/>
                <a:cs typeface="Open Sans Light"/>
                <a:sym typeface="Open Sans Light"/>
              </a:defRPr>
            </a:lvl4pPr>
            <a:lvl5pPr lvl="4" rtl="0">
              <a:spcBef>
                <a:spcPts val="0"/>
              </a:spcBef>
              <a:spcAft>
                <a:spcPts val="0"/>
              </a:spcAft>
              <a:buSzPts val="5000"/>
              <a:buFont typeface="Open Sans Light"/>
              <a:buNone/>
              <a:defRPr sz="5000">
                <a:latin typeface="Open Sans Light"/>
                <a:ea typeface="Open Sans Light"/>
                <a:cs typeface="Open Sans Light"/>
                <a:sym typeface="Open Sans Light"/>
              </a:defRPr>
            </a:lvl5pPr>
            <a:lvl6pPr lvl="5" rtl="0">
              <a:spcBef>
                <a:spcPts val="0"/>
              </a:spcBef>
              <a:spcAft>
                <a:spcPts val="0"/>
              </a:spcAft>
              <a:buSzPts val="5000"/>
              <a:buFont typeface="Open Sans Light"/>
              <a:buNone/>
              <a:defRPr sz="5000">
                <a:latin typeface="Open Sans Light"/>
                <a:ea typeface="Open Sans Light"/>
                <a:cs typeface="Open Sans Light"/>
                <a:sym typeface="Open Sans Light"/>
              </a:defRPr>
            </a:lvl6pPr>
            <a:lvl7pPr lvl="6" rtl="0">
              <a:spcBef>
                <a:spcPts val="0"/>
              </a:spcBef>
              <a:spcAft>
                <a:spcPts val="0"/>
              </a:spcAft>
              <a:buSzPts val="5000"/>
              <a:buFont typeface="Open Sans Light"/>
              <a:buNone/>
              <a:defRPr sz="5000">
                <a:latin typeface="Open Sans Light"/>
                <a:ea typeface="Open Sans Light"/>
                <a:cs typeface="Open Sans Light"/>
                <a:sym typeface="Open Sans Light"/>
              </a:defRPr>
            </a:lvl7pPr>
            <a:lvl8pPr lvl="7" rtl="0">
              <a:spcBef>
                <a:spcPts val="0"/>
              </a:spcBef>
              <a:spcAft>
                <a:spcPts val="0"/>
              </a:spcAft>
              <a:buSzPts val="5000"/>
              <a:buFont typeface="Open Sans Light"/>
              <a:buNone/>
              <a:defRPr sz="5000">
                <a:latin typeface="Open Sans Light"/>
                <a:ea typeface="Open Sans Light"/>
                <a:cs typeface="Open Sans Light"/>
                <a:sym typeface="Open Sans Light"/>
              </a:defRPr>
            </a:lvl8pPr>
            <a:lvl9pPr lvl="8" rtl="0">
              <a:spcBef>
                <a:spcPts val="0"/>
              </a:spcBef>
              <a:spcAft>
                <a:spcPts val="0"/>
              </a:spcAft>
              <a:buSzPts val="5000"/>
              <a:buFont typeface="Open Sans Light"/>
              <a:buNone/>
              <a:defRPr sz="5000">
                <a:latin typeface="Open Sans Light"/>
                <a:ea typeface="Open Sans Light"/>
                <a:cs typeface="Open Sans Light"/>
                <a:sym typeface="Open Sans Light"/>
              </a:defRPr>
            </a:lvl9pPr>
          </a:lstStyle>
          <a:p>
            <a:endParaRPr/>
          </a:p>
        </p:txBody>
      </p:sp>
      <p:sp>
        <p:nvSpPr>
          <p:cNvPr id="47" name="Google Shape;47;p8"/>
          <p:cNvSpPr txBox="1">
            <a:spLocks noGrp="1"/>
          </p:cNvSpPr>
          <p:nvPr>
            <p:ph type="subTitle" idx="1"/>
          </p:nvPr>
        </p:nvSpPr>
        <p:spPr>
          <a:xfrm>
            <a:off x="612600" y="2800800"/>
            <a:ext cx="40113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200"/>
              <a:buFont typeface="Open Sans"/>
              <a:buNone/>
              <a:defRPr sz="1200">
                <a:solidFill>
                  <a:schemeClr val="dk1"/>
                </a:solidFill>
                <a:latin typeface="Open Sans"/>
                <a:ea typeface="Open Sans"/>
                <a:cs typeface="Open Sans"/>
                <a:sym typeface="Open Sans"/>
              </a:defRPr>
            </a:lvl1pPr>
            <a:lvl2pPr lvl="1"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9pPr>
          </a:lstStyle>
          <a:p>
            <a:endParaRPr/>
          </a:p>
        </p:txBody>
      </p:sp>
      <p:sp>
        <p:nvSpPr>
          <p:cNvPr id="48" name="Google Shape;48;p8"/>
          <p:cNvSpPr txBox="1">
            <a:spLocks noGrp="1"/>
          </p:cNvSpPr>
          <p:nvPr>
            <p:ph type="subTitle" idx="2"/>
          </p:nvPr>
        </p:nvSpPr>
        <p:spPr>
          <a:xfrm>
            <a:off x="618356" y="4203625"/>
            <a:ext cx="4011300" cy="3138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900"/>
              <a:buFont typeface="Open Sans"/>
              <a:buNone/>
              <a:defRPr sz="900">
                <a:solidFill>
                  <a:schemeClr val="dk1"/>
                </a:solidFill>
                <a:latin typeface="Open Sans"/>
                <a:ea typeface="Open Sans"/>
                <a:cs typeface="Open Sans"/>
                <a:sym typeface="Open Sans"/>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pic>
        <p:nvPicPr>
          <p:cNvPr id="49" name="Google Shape;49;p8"/>
          <p:cNvPicPr preferRelativeResize="0"/>
          <p:nvPr/>
        </p:nvPicPr>
        <p:blipFill rotWithShape="1">
          <a:blip r:embed="rId3">
            <a:alphaModFix/>
          </a:blip>
          <a:srcRect t="3420" b="-3420"/>
          <a:stretch/>
        </p:blipFill>
        <p:spPr>
          <a:xfrm>
            <a:off x="619825" y="627125"/>
            <a:ext cx="1438650" cy="273025"/>
          </a:xfrm>
          <a:prstGeom prst="rect">
            <a:avLst/>
          </a:prstGeom>
          <a:noFill/>
          <a:ln>
            <a:noFill/>
          </a:ln>
        </p:spPr>
      </p:pic>
      <p:sp>
        <p:nvSpPr>
          <p:cNvPr id="50" name="Google Shape;50;p8"/>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1730073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ver - Globe 1">
  <p:cSld name="Cover - Globe 1">
    <p:bg>
      <p:bgPr>
        <a:blipFill>
          <a:blip r:embed="rId2">
            <a:alphaModFix/>
          </a:blip>
          <a:stretch>
            <a:fillRect/>
          </a:stretch>
        </a:blipFill>
        <a:effectLst/>
      </p:bgPr>
    </p:bg>
    <p:spTree>
      <p:nvGrpSpPr>
        <p:cNvPr id="1" name="Shape 51"/>
        <p:cNvGrpSpPr/>
        <p:nvPr/>
      </p:nvGrpSpPr>
      <p:grpSpPr>
        <a:xfrm>
          <a:off x="0" y="0"/>
          <a:ext cx="0" cy="0"/>
          <a:chOff x="0" y="0"/>
          <a:chExt cx="0" cy="0"/>
        </a:xfrm>
      </p:grpSpPr>
      <p:sp>
        <p:nvSpPr>
          <p:cNvPr id="52" name="Google Shape;52;p9"/>
          <p:cNvSpPr txBox="1">
            <a:spLocks noGrp="1"/>
          </p:cNvSpPr>
          <p:nvPr>
            <p:ph type="ctrTitle"/>
          </p:nvPr>
        </p:nvSpPr>
        <p:spPr>
          <a:xfrm>
            <a:off x="612600" y="1292675"/>
            <a:ext cx="40113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a:endParaRPr/>
          </a:p>
        </p:txBody>
      </p:sp>
      <p:sp>
        <p:nvSpPr>
          <p:cNvPr id="53" name="Google Shape;53;p9"/>
          <p:cNvSpPr txBox="1">
            <a:spLocks noGrp="1"/>
          </p:cNvSpPr>
          <p:nvPr>
            <p:ph type="subTitle" idx="1"/>
          </p:nvPr>
        </p:nvSpPr>
        <p:spPr>
          <a:xfrm>
            <a:off x="612600" y="2800800"/>
            <a:ext cx="4011300" cy="64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200"/>
              <a:buFont typeface="Open Sans"/>
              <a:buNone/>
              <a:defRPr sz="1200">
                <a:solidFill>
                  <a:schemeClr val="lt1"/>
                </a:solidFill>
                <a:latin typeface="Open Sans"/>
                <a:ea typeface="Open Sans"/>
                <a:cs typeface="Open Sans"/>
                <a:sym typeface="Open Sans"/>
              </a:defRPr>
            </a:lvl1pPr>
            <a:lvl2pPr lvl="1"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2pPr>
            <a:lvl3pPr lvl="2"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3pPr>
            <a:lvl4pPr lvl="3"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4pPr>
            <a:lvl5pPr lvl="4"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5pPr>
            <a:lvl6pPr lvl="5"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6pPr>
            <a:lvl7pPr lvl="6"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7pPr>
            <a:lvl8pPr lvl="7"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8pPr>
            <a:lvl9pPr lvl="8" algn="ctr" rtl="0">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9pPr>
          </a:lstStyle>
          <a:p>
            <a:endParaRPr/>
          </a:p>
        </p:txBody>
      </p:sp>
      <p:sp>
        <p:nvSpPr>
          <p:cNvPr id="54" name="Google Shape;54;p9"/>
          <p:cNvSpPr txBox="1">
            <a:spLocks noGrp="1"/>
          </p:cNvSpPr>
          <p:nvPr>
            <p:ph type="subTitle" idx="2"/>
          </p:nvPr>
        </p:nvSpPr>
        <p:spPr>
          <a:xfrm>
            <a:off x="618356" y="4203625"/>
            <a:ext cx="4011300" cy="3138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900"/>
              <a:buFont typeface="Open Sans"/>
              <a:buNone/>
              <a:defRPr sz="900">
                <a:solidFill>
                  <a:schemeClr val="lt1"/>
                </a:solidFill>
                <a:latin typeface="Open Sans"/>
                <a:ea typeface="Open Sans"/>
                <a:cs typeface="Open Sans"/>
                <a:sym typeface="Open Sans"/>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pic>
        <p:nvPicPr>
          <p:cNvPr id="55" name="Google Shape;55;p9"/>
          <p:cNvPicPr preferRelativeResize="0"/>
          <p:nvPr/>
        </p:nvPicPr>
        <p:blipFill rotWithShape="1">
          <a:blip r:embed="rId3">
            <a:alphaModFix/>
          </a:blip>
          <a:srcRect t="3419" b="-3409"/>
          <a:stretch/>
        </p:blipFill>
        <p:spPr>
          <a:xfrm>
            <a:off x="619825" y="627125"/>
            <a:ext cx="1438650" cy="273025"/>
          </a:xfrm>
          <a:prstGeom prst="rect">
            <a:avLst/>
          </a:prstGeom>
          <a:noFill/>
          <a:ln>
            <a:noFill/>
          </a:ln>
        </p:spPr>
      </p:pic>
      <p:sp>
        <p:nvSpPr>
          <p:cNvPr id="56" name="Google Shape;56;p9"/>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2600901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Divider - Shapes (Dark)" type="secHead">
  <p:cSld name="Section Divider - Shapes (Dark)">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lvl1pPr lvl="0">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a:r>
              <a:rPr lang="en-US"/>
              <a:t>Click to edit Master title style</a:t>
            </a:r>
            <a:endParaRPr/>
          </a:p>
        </p:txBody>
      </p:sp>
      <p:sp>
        <p:nvSpPr>
          <p:cNvPr id="107" name="Google Shape;107;p21"/>
          <p:cNvSpPr txBox="1"/>
          <p:nvPr/>
        </p:nvSpPr>
        <p:spPr>
          <a:xfrm>
            <a:off x="5650530" y="4747513"/>
            <a:ext cx="3219900" cy="17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pic>
        <p:nvPicPr>
          <p:cNvPr id="108" name="Google Shape;108;p21"/>
          <p:cNvPicPr preferRelativeResize="0"/>
          <p:nvPr/>
        </p:nvPicPr>
        <p:blipFill rotWithShape="1">
          <a:blip r:embed="rId3">
            <a:alphaModFix/>
          </a:blip>
          <a:srcRect b="10"/>
          <a:stretch/>
        </p:blipFill>
        <p:spPr>
          <a:xfrm>
            <a:off x="287600" y="4763627"/>
            <a:ext cx="759701" cy="144175"/>
          </a:xfrm>
          <a:prstGeom prst="rect">
            <a:avLst/>
          </a:prstGeom>
          <a:noFill/>
          <a:ln>
            <a:noFill/>
          </a:ln>
        </p:spPr>
      </p:pic>
    </p:spTree>
    <p:extLst>
      <p:ext uri="{BB962C8B-B14F-4D97-AF65-F5344CB8AC3E}">
        <p14:creationId xmlns:p14="http://schemas.microsoft.com/office/powerpoint/2010/main" val="26765545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d - Simple (Blue)">
  <p:cSld name="End - Simple (Blue)">
    <p:bg>
      <p:bgPr>
        <a:blipFill>
          <a:blip r:embed="rId2">
            <a:alphaModFix/>
          </a:blip>
          <a:stretch>
            <a:fillRect/>
          </a:stretch>
        </a:blipFill>
        <a:effectLst/>
      </p:bgPr>
    </p:bg>
    <p:spTree>
      <p:nvGrpSpPr>
        <p:cNvPr id="1" name="Shape 88"/>
        <p:cNvGrpSpPr/>
        <p:nvPr/>
      </p:nvGrpSpPr>
      <p:grpSpPr>
        <a:xfrm>
          <a:off x="0" y="0"/>
          <a:ext cx="0" cy="0"/>
          <a:chOff x="0" y="0"/>
          <a:chExt cx="0" cy="0"/>
        </a:xfrm>
      </p:grpSpPr>
      <p:pic>
        <p:nvPicPr>
          <p:cNvPr id="89" name="Google Shape;89;p16"/>
          <p:cNvPicPr preferRelativeResize="0"/>
          <p:nvPr/>
        </p:nvPicPr>
        <p:blipFill rotWithShape="1">
          <a:blip r:embed="rId3">
            <a:alphaModFix/>
          </a:blip>
          <a:srcRect b="10"/>
          <a:stretch/>
        </p:blipFill>
        <p:spPr>
          <a:xfrm>
            <a:off x="619825" y="4132943"/>
            <a:ext cx="2041075" cy="387350"/>
          </a:xfrm>
          <a:prstGeom prst="rect">
            <a:avLst/>
          </a:prstGeom>
          <a:noFill/>
          <a:ln>
            <a:noFill/>
          </a:ln>
        </p:spPr>
      </p:pic>
      <p:sp>
        <p:nvSpPr>
          <p:cNvPr id="90" name="Google Shape;90;p16"/>
          <p:cNvSpPr txBox="1">
            <a:spLocks noGrp="1"/>
          </p:cNvSpPr>
          <p:nvPr>
            <p:ph type="ctrTitle"/>
          </p:nvPr>
        </p:nvSpPr>
        <p:spPr>
          <a:xfrm>
            <a:off x="612600" y="985225"/>
            <a:ext cx="6205800" cy="12399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5500"/>
              <a:buNone/>
              <a:defRPr sz="5500">
                <a:solidFill>
                  <a:schemeClr val="lt1"/>
                </a:solidFill>
              </a:defRPr>
            </a:lvl1pPr>
            <a:lvl2pPr lvl="1"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9pPr>
          </a:lstStyle>
          <a:p>
            <a:r>
              <a:rPr lang="en-US"/>
              <a:t>Click to edit Master title style</a:t>
            </a:r>
            <a:endParaRPr/>
          </a:p>
        </p:txBody>
      </p:sp>
      <p:sp>
        <p:nvSpPr>
          <p:cNvPr id="91" name="Google Shape;91;p16"/>
          <p:cNvSpPr txBox="1"/>
          <p:nvPr/>
        </p:nvSpPr>
        <p:spPr>
          <a:xfrm>
            <a:off x="2962050" y="4747513"/>
            <a:ext cx="3219900" cy="17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3145540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12600" y="605125"/>
            <a:ext cx="7918800" cy="649800"/>
          </a:xfrm>
          <a:prstGeom prst="rect">
            <a:avLst/>
          </a:prstGeom>
          <a:noFill/>
          <a:ln>
            <a:noFill/>
          </a:ln>
        </p:spPr>
        <p:txBody>
          <a:bodyPr spcFirstLastPara="1" wrap="square" lIns="0" tIns="0" rIns="0" bIns="0" anchor="t" anchorCtr="0">
            <a:noAutofit/>
          </a:bodyPr>
          <a:lstStyle>
            <a:lvl1pPr lvl="0">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1pPr>
            <a:lvl2pPr lvl="1">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2pPr>
            <a:lvl3pPr lvl="2">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3pPr>
            <a:lvl4pPr lvl="3">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4pPr>
            <a:lvl5pPr lvl="4">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5pPr>
            <a:lvl6pPr lvl="5">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6pPr>
            <a:lvl7pPr lvl="6">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7pPr>
            <a:lvl8pPr lvl="7">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8pPr>
            <a:lvl9pPr lvl="8">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9pPr>
          </a:lstStyle>
          <a:p>
            <a:endParaRPr/>
          </a:p>
        </p:txBody>
      </p:sp>
      <p:sp>
        <p:nvSpPr>
          <p:cNvPr id="7" name="Google Shape;7;p1"/>
          <p:cNvSpPr txBox="1">
            <a:spLocks noGrp="1"/>
          </p:cNvSpPr>
          <p:nvPr>
            <p:ph type="body" idx="1"/>
          </p:nvPr>
        </p:nvSpPr>
        <p:spPr>
          <a:xfrm>
            <a:off x="612600" y="1553875"/>
            <a:ext cx="7918800" cy="3015000"/>
          </a:xfrm>
          <a:prstGeom prst="rect">
            <a:avLst/>
          </a:prstGeom>
          <a:noFill/>
          <a:ln>
            <a:noFill/>
          </a:ln>
        </p:spPr>
        <p:txBody>
          <a:bodyPr spcFirstLastPara="1" wrap="square" lIns="0" tIns="0" rIns="0" bIns="0" anchor="t" anchorCtr="0">
            <a:no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68" r:id="rId2"/>
    <p:sldLayoutId id="2147483677" r:id="rId3"/>
    <p:sldLayoutId id="2147483697" r:id="rId4"/>
    <p:sldLayoutId id="2147483698" r:id="rId5"/>
    <p:sldLayoutId id="2147483699" r:id="rId6"/>
    <p:sldLayoutId id="2147483700" r:id="rId7"/>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lamiahasan4@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linkedin.com/in/lamia-zai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stanford.edu/~shervine/teaching/cs-230/cheatsheet-convolutional-neural-networks"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pytorch.org/vision/main/generated/torchvision.transforms.RandomAffine.html"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hyperlink" Target="https://pytorch.org/vision/main/generated/torchvision.transforms.RandomAffine.html"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hyperlink" Target="https://pytorch.org/vision/main/generated/torchvision.transforms.ColorJitter.html"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hyperlink" Target="https://pytorch.org/vision/main/generated/torchvision.transforms.RandomHorizontalFlip.html"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gi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docs.google.com/forms/d/e/1FAIpQLSfiT0Mr8vc2QY8FXUHLeT7MmScCvKTT-us1IWKiAj300zIPBw/viewform" TargetMode="External"/><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mailto:scholarships-support@udacity.com"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hyperlink" Target="https://www.youtube.com/watch?v=JiR5Aj0tmPA&amp;feature=youtu.be" TargetMode="External"/><Relationship Id="rId4" Type="http://schemas.openxmlformats.org/officeDocument/2006/relationships/hyperlink" Target="https://youtu.be/WpAxWMz42OI"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hyperlink" Target="https://www.youtube.com/watch?v=0KIMjsVMR-Y&amp;feature=youtu.be" TargetMode="External"/><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hyperlink" Target="https://www.vertopal.com/en/convert/ipynb-to-html"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hyperlink" Target="https://docs.google.com/spreadsheets/d/e/2PACX-1vTYpLA0WK86c9ywbMW3vA1Y2KICqXbQI9vQ3ScAJRfFRuMQyjS_78nxSEWjEeePtPqVfNFf-mt8wXuf/pubhtml"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1"/>
          <p:cNvSpPr txBox="1">
            <a:spLocks noGrp="1"/>
          </p:cNvSpPr>
          <p:nvPr>
            <p:ph type="ctrTitle"/>
          </p:nvPr>
        </p:nvSpPr>
        <p:spPr>
          <a:xfrm>
            <a:off x="612599" y="1292675"/>
            <a:ext cx="5819373" cy="1239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CNNs In Depth</a:t>
            </a:r>
            <a:endParaRPr dirty="0"/>
          </a:p>
        </p:txBody>
      </p:sp>
      <p:sp>
        <p:nvSpPr>
          <p:cNvPr id="325" name="Google Shape;325;p51"/>
          <p:cNvSpPr txBox="1">
            <a:spLocks noGrp="1"/>
          </p:cNvSpPr>
          <p:nvPr>
            <p:ph type="subTitle" idx="1"/>
          </p:nvPr>
        </p:nvSpPr>
        <p:spPr>
          <a:xfrm>
            <a:off x="612600" y="2800800"/>
            <a:ext cx="5035200" cy="64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Lamia Zain</a:t>
            </a:r>
          </a:p>
          <a:p>
            <a:pPr marL="0" lvl="0" indent="0" algn="l" rtl="0">
              <a:spcBef>
                <a:spcPts val="0"/>
              </a:spcBef>
              <a:spcAft>
                <a:spcPts val="0"/>
              </a:spcAft>
              <a:buNone/>
            </a:pPr>
            <a:r>
              <a:rPr lang="en" dirty="0">
                <a:hlinkClick r:id="rId3"/>
              </a:rPr>
              <a:t>lamiahasan4@gmail.com</a:t>
            </a:r>
            <a:endParaRPr lang="en" dirty="0"/>
          </a:p>
          <a:p>
            <a:pPr marL="0" lvl="0" indent="0" algn="l" rtl="0">
              <a:spcBef>
                <a:spcPts val="0"/>
              </a:spcBef>
              <a:spcAft>
                <a:spcPts val="0"/>
              </a:spcAft>
              <a:buNone/>
            </a:pPr>
            <a:r>
              <a:rPr lang="en-US" dirty="0">
                <a:hlinkClick r:id="rId4"/>
              </a:rPr>
              <a:t>LinkedIn</a:t>
            </a:r>
            <a:endParaRPr lang="en" dirty="0"/>
          </a:p>
          <a:p>
            <a:pPr marL="0" lvl="0" indent="0" algn="l" rtl="0">
              <a:spcBef>
                <a:spcPts val="0"/>
              </a:spcBef>
              <a:spcAft>
                <a:spcPts val="0"/>
              </a:spcAft>
              <a:buNone/>
            </a:pPr>
            <a:endParaRPr dirty="0"/>
          </a:p>
        </p:txBody>
      </p:sp>
      <p:sp>
        <p:nvSpPr>
          <p:cNvPr id="326" name="Google Shape;326;p51"/>
          <p:cNvSpPr txBox="1">
            <a:spLocks noGrp="1"/>
          </p:cNvSpPr>
          <p:nvPr>
            <p:ph type="subTitle" idx="2"/>
          </p:nvPr>
        </p:nvSpPr>
        <p:spPr>
          <a:xfrm>
            <a:off x="619825" y="4203625"/>
            <a:ext cx="5035200" cy="313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a:t>June</a:t>
            </a:r>
            <a:r>
              <a:rPr lang="en" dirty="0"/>
              <a:t>,28, 2024</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Google Shape;1173;p201"/>
          <p:cNvSpPr txBox="1">
            <a:spLocks noGrp="1"/>
          </p:cNvSpPr>
          <p:nvPr>
            <p:ph type="title"/>
          </p:nvPr>
        </p:nvSpPr>
        <p:spPr>
          <a:xfrm>
            <a:off x="612600" y="573100"/>
            <a:ext cx="6034800" cy="719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400">
                <a:solidFill>
                  <a:schemeClr val="accent1"/>
                </a:solidFill>
              </a:rPr>
              <a:t>Student Milestone | Revoking</a:t>
            </a:r>
            <a:endParaRPr sz="2400">
              <a:solidFill>
                <a:schemeClr val="accent1"/>
              </a:solidFill>
            </a:endParaRPr>
          </a:p>
        </p:txBody>
      </p:sp>
      <p:sp>
        <p:nvSpPr>
          <p:cNvPr id="1174" name="Google Shape;1174;p201"/>
          <p:cNvSpPr txBox="1"/>
          <p:nvPr/>
        </p:nvSpPr>
        <p:spPr>
          <a:xfrm>
            <a:off x="511400" y="1521950"/>
            <a:ext cx="3940800" cy="2678100"/>
          </a:xfrm>
          <a:prstGeom prst="rect">
            <a:avLst/>
          </a:prstGeom>
          <a:solidFill>
            <a:srgbClr val="F3F3F3"/>
          </a:solidFill>
          <a:ln w="9525" cap="flat" cmpd="sng">
            <a:solidFill>
              <a:srgbClr val="2D3D4A"/>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Light"/>
              <a:ea typeface="Open Sans Light"/>
              <a:cs typeface="Open Sans Light"/>
              <a:sym typeface="Open Sans Light"/>
            </a:endParaRPr>
          </a:p>
        </p:txBody>
      </p:sp>
      <p:sp>
        <p:nvSpPr>
          <p:cNvPr id="1175" name="Google Shape;1175;p201"/>
          <p:cNvSpPr txBox="1"/>
          <p:nvPr/>
        </p:nvSpPr>
        <p:spPr>
          <a:xfrm>
            <a:off x="728750" y="2013050"/>
            <a:ext cx="3506100" cy="2187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b="1">
                <a:solidFill>
                  <a:srgbClr val="C82506"/>
                </a:solidFill>
                <a:latin typeface="Open Sans"/>
                <a:ea typeface="Open Sans"/>
                <a:cs typeface="Open Sans"/>
                <a:sym typeface="Open Sans"/>
              </a:rPr>
              <a:t>Revoking</a:t>
            </a:r>
            <a:r>
              <a:rPr lang="en" sz="1300">
                <a:solidFill>
                  <a:srgbClr val="2D3D4A"/>
                </a:solidFill>
                <a:latin typeface="Open Sans"/>
                <a:ea typeface="Open Sans"/>
                <a:cs typeface="Open Sans"/>
                <a:sym typeface="Open Sans"/>
              </a:rPr>
              <a:t> is the process by which Udacity removes a student from a Nanodegree program.</a:t>
            </a:r>
            <a:endParaRPr sz="1300">
              <a:solidFill>
                <a:srgbClr val="2D3D4A"/>
              </a:solidFill>
              <a:latin typeface="Open Sans"/>
              <a:ea typeface="Open Sans"/>
              <a:cs typeface="Open Sans"/>
              <a:sym typeface="Open Sans"/>
            </a:endParaRPr>
          </a:p>
          <a:p>
            <a:pPr marL="0" lvl="0" indent="0" algn="l" rtl="0">
              <a:lnSpc>
                <a:spcPct val="115000"/>
              </a:lnSpc>
              <a:spcBef>
                <a:spcPts val="0"/>
              </a:spcBef>
              <a:spcAft>
                <a:spcPts val="0"/>
              </a:spcAft>
              <a:buNone/>
            </a:pPr>
            <a:endParaRPr sz="1300">
              <a:solidFill>
                <a:srgbClr val="2D3D4A"/>
              </a:solidFill>
              <a:latin typeface="Open Sans"/>
              <a:ea typeface="Open Sans"/>
              <a:cs typeface="Open Sans"/>
              <a:sym typeface="Open Sans"/>
            </a:endParaRPr>
          </a:p>
          <a:p>
            <a:pPr marL="0" lvl="0" indent="0" algn="l" rtl="0">
              <a:lnSpc>
                <a:spcPct val="115000"/>
              </a:lnSpc>
              <a:spcBef>
                <a:spcPts val="0"/>
              </a:spcBef>
              <a:spcAft>
                <a:spcPts val="0"/>
              </a:spcAft>
              <a:buNone/>
            </a:pPr>
            <a:r>
              <a:rPr lang="en" sz="1300">
                <a:solidFill>
                  <a:srgbClr val="2D3D4A"/>
                </a:solidFill>
                <a:latin typeface="Open Sans"/>
                <a:ea typeface="Open Sans"/>
                <a:cs typeface="Open Sans"/>
                <a:sym typeface="Open Sans"/>
              </a:rPr>
              <a:t>AWS reserves the right to revoke you from the program if you do not comply with program requirements.</a:t>
            </a:r>
            <a:endParaRPr sz="1300">
              <a:solidFill>
                <a:srgbClr val="FFFFFF"/>
              </a:solidFill>
              <a:latin typeface="Open Sans Light"/>
              <a:ea typeface="Open Sans Light"/>
              <a:cs typeface="Open Sans Light"/>
              <a:sym typeface="Open Sans Light"/>
            </a:endParaRPr>
          </a:p>
        </p:txBody>
      </p:sp>
      <p:sp>
        <p:nvSpPr>
          <p:cNvPr id="1176" name="Google Shape;1176;p201"/>
          <p:cNvSpPr/>
          <p:nvPr/>
        </p:nvSpPr>
        <p:spPr>
          <a:xfrm>
            <a:off x="1212500" y="1281850"/>
            <a:ext cx="2538600" cy="503400"/>
          </a:xfrm>
          <a:prstGeom prst="roundRect">
            <a:avLst>
              <a:gd name="adj" fmla="val 16667"/>
            </a:avLst>
          </a:prstGeom>
          <a:solidFill>
            <a:srgbClr val="F3F3F3"/>
          </a:solidFill>
          <a:ln w="9525" cap="flat" cmpd="sng">
            <a:solidFill>
              <a:srgbClr val="2D3D4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C82506"/>
                </a:solidFill>
                <a:latin typeface="Open Sans"/>
                <a:ea typeface="Open Sans"/>
                <a:cs typeface="Open Sans"/>
                <a:sym typeface="Open Sans"/>
              </a:rPr>
              <a:t>REVOKING</a:t>
            </a:r>
            <a:endParaRPr sz="1700" b="1">
              <a:solidFill>
                <a:srgbClr val="C82506"/>
              </a:solidFill>
              <a:latin typeface="Open Sans"/>
              <a:ea typeface="Open Sans"/>
              <a:cs typeface="Open Sans"/>
              <a:sym typeface="Open Sans"/>
            </a:endParaRPr>
          </a:p>
        </p:txBody>
      </p:sp>
      <p:sp>
        <p:nvSpPr>
          <p:cNvPr id="1177" name="Google Shape;1177;p201"/>
          <p:cNvSpPr txBox="1"/>
          <p:nvPr/>
        </p:nvSpPr>
        <p:spPr>
          <a:xfrm>
            <a:off x="4626200" y="1521950"/>
            <a:ext cx="3940800" cy="2678100"/>
          </a:xfrm>
          <a:prstGeom prst="rect">
            <a:avLst/>
          </a:prstGeom>
          <a:solidFill>
            <a:srgbClr val="F3F3F3"/>
          </a:solidFill>
          <a:ln w="9525" cap="flat" cmpd="sng">
            <a:solidFill>
              <a:srgbClr val="2D3D4A"/>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Light"/>
              <a:ea typeface="Open Sans Light"/>
              <a:cs typeface="Open Sans Light"/>
              <a:sym typeface="Open Sans Light"/>
            </a:endParaRPr>
          </a:p>
        </p:txBody>
      </p:sp>
      <p:sp>
        <p:nvSpPr>
          <p:cNvPr id="1178" name="Google Shape;1178;p201"/>
          <p:cNvSpPr txBox="1"/>
          <p:nvPr/>
        </p:nvSpPr>
        <p:spPr>
          <a:xfrm>
            <a:off x="4843550" y="2013050"/>
            <a:ext cx="3506100" cy="2187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solidFill>
                  <a:srgbClr val="2D3D4A"/>
                </a:solidFill>
                <a:latin typeface="Open Sans"/>
                <a:ea typeface="Open Sans"/>
                <a:cs typeface="Open Sans"/>
                <a:sym typeface="Open Sans"/>
              </a:rPr>
              <a:t>Students can be revoked if they fail to:</a:t>
            </a:r>
            <a:endParaRPr sz="1300">
              <a:solidFill>
                <a:srgbClr val="2D3D4A"/>
              </a:solidFill>
              <a:latin typeface="Open Sans"/>
              <a:ea typeface="Open Sans"/>
              <a:cs typeface="Open Sans"/>
              <a:sym typeface="Open Sans"/>
            </a:endParaRPr>
          </a:p>
          <a:p>
            <a:pPr marL="457200" lvl="0" indent="-311150" algn="l" rtl="0">
              <a:lnSpc>
                <a:spcPct val="115000"/>
              </a:lnSpc>
              <a:spcBef>
                <a:spcPts val="0"/>
              </a:spcBef>
              <a:spcAft>
                <a:spcPts val="0"/>
              </a:spcAft>
              <a:buClr>
                <a:srgbClr val="2D3D4A"/>
              </a:buClr>
              <a:buSzPts val="1300"/>
              <a:buFont typeface="Open Sans"/>
              <a:buChar char="●"/>
            </a:pPr>
            <a:r>
              <a:rPr lang="en" sz="1300">
                <a:solidFill>
                  <a:srgbClr val="2D3D4A"/>
                </a:solidFill>
                <a:latin typeface="Open Sans"/>
                <a:ea typeface="Open Sans"/>
                <a:cs typeface="Open Sans"/>
                <a:sym typeface="Open Sans"/>
              </a:rPr>
              <a:t>Submit Project 1</a:t>
            </a:r>
            <a:endParaRPr sz="1300">
              <a:solidFill>
                <a:srgbClr val="2D3D4A"/>
              </a:solidFill>
              <a:latin typeface="Open Sans"/>
              <a:ea typeface="Open Sans"/>
              <a:cs typeface="Open Sans"/>
              <a:sym typeface="Open Sans"/>
            </a:endParaRPr>
          </a:p>
          <a:p>
            <a:pPr marL="457200" lvl="0" indent="-311150" algn="l" rtl="0">
              <a:lnSpc>
                <a:spcPct val="115000"/>
              </a:lnSpc>
              <a:spcBef>
                <a:spcPts val="0"/>
              </a:spcBef>
              <a:spcAft>
                <a:spcPts val="0"/>
              </a:spcAft>
              <a:buClr>
                <a:srgbClr val="2D3D4A"/>
              </a:buClr>
              <a:buSzPts val="1300"/>
              <a:buFont typeface="Open Sans"/>
              <a:buChar char="●"/>
            </a:pPr>
            <a:r>
              <a:rPr lang="en" sz="1300">
                <a:solidFill>
                  <a:srgbClr val="2D3D4A"/>
                </a:solidFill>
                <a:latin typeface="Open Sans"/>
                <a:ea typeface="Open Sans"/>
                <a:cs typeface="Open Sans"/>
                <a:sym typeface="Open Sans"/>
              </a:rPr>
              <a:t>Complete the required concepts</a:t>
            </a:r>
            <a:endParaRPr sz="1300">
              <a:solidFill>
                <a:srgbClr val="2D3D4A"/>
              </a:solidFill>
              <a:latin typeface="Open Sans"/>
              <a:ea typeface="Open Sans"/>
              <a:cs typeface="Open Sans"/>
              <a:sym typeface="Open Sans"/>
            </a:endParaRPr>
          </a:p>
          <a:p>
            <a:pPr marL="457200" lvl="0" indent="0" algn="l" rtl="0">
              <a:lnSpc>
                <a:spcPct val="115000"/>
              </a:lnSpc>
              <a:spcBef>
                <a:spcPts val="0"/>
              </a:spcBef>
              <a:spcAft>
                <a:spcPts val="0"/>
              </a:spcAft>
              <a:buNone/>
            </a:pPr>
            <a:endParaRPr sz="1300">
              <a:solidFill>
                <a:srgbClr val="2D3D4A"/>
              </a:solidFill>
              <a:latin typeface="Open Sans"/>
              <a:ea typeface="Open Sans"/>
              <a:cs typeface="Open Sans"/>
              <a:sym typeface="Open Sans"/>
            </a:endParaRPr>
          </a:p>
        </p:txBody>
      </p:sp>
      <p:sp>
        <p:nvSpPr>
          <p:cNvPr id="1179" name="Google Shape;1179;p201"/>
          <p:cNvSpPr/>
          <p:nvPr/>
        </p:nvSpPr>
        <p:spPr>
          <a:xfrm>
            <a:off x="5327300" y="1281850"/>
            <a:ext cx="2538600" cy="503400"/>
          </a:xfrm>
          <a:prstGeom prst="roundRect">
            <a:avLst>
              <a:gd name="adj" fmla="val 16667"/>
            </a:avLst>
          </a:prstGeom>
          <a:solidFill>
            <a:srgbClr val="F3F3F3"/>
          </a:solidFill>
          <a:ln w="9525" cap="flat" cmpd="sng">
            <a:solidFill>
              <a:srgbClr val="2D3D4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C82506"/>
                </a:solidFill>
                <a:latin typeface="Open Sans"/>
                <a:ea typeface="Open Sans"/>
                <a:cs typeface="Open Sans"/>
                <a:sym typeface="Open Sans"/>
              </a:rPr>
              <a:t>CRITERIA</a:t>
            </a:r>
            <a:endParaRPr sz="1700" b="1">
              <a:solidFill>
                <a:srgbClr val="C82506"/>
              </a:solidFill>
              <a:latin typeface="Open Sans"/>
              <a:ea typeface="Open Sans"/>
              <a:cs typeface="Open Sans"/>
              <a:sym typeface="Open Sans"/>
            </a:endParaRPr>
          </a:p>
        </p:txBody>
      </p:sp>
      <p:pic>
        <p:nvPicPr>
          <p:cNvPr id="1180" name="Google Shape;1180;p201"/>
          <p:cNvPicPr preferRelativeResize="0"/>
          <p:nvPr/>
        </p:nvPicPr>
        <p:blipFill>
          <a:blip r:embed="rId3">
            <a:alphaModFix/>
          </a:blip>
          <a:stretch>
            <a:fillRect/>
          </a:stretch>
        </p:blipFill>
        <p:spPr>
          <a:xfrm>
            <a:off x="1899025" y="4443150"/>
            <a:ext cx="369300" cy="369300"/>
          </a:xfrm>
          <a:prstGeom prst="rect">
            <a:avLst/>
          </a:prstGeom>
          <a:noFill/>
          <a:ln>
            <a:noFill/>
          </a:ln>
        </p:spPr>
      </p:pic>
      <p:sp>
        <p:nvSpPr>
          <p:cNvPr id="1181" name="Google Shape;1181;p201"/>
          <p:cNvSpPr txBox="1"/>
          <p:nvPr/>
        </p:nvSpPr>
        <p:spPr>
          <a:xfrm>
            <a:off x="1859100" y="4539375"/>
            <a:ext cx="54258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Open Sans"/>
                <a:ea typeface="Open Sans"/>
                <a:cs typeface="Open Sans"/>
                <a:sym typeface="Open Sans"/>
              </a:rPr>
              <a:t>The date of </a:t>
            </a:r>
            <a:r>
              <a:rPr lang="en" sz="1000" b="1">
                <a:solidFill>
                  <a:srgbClr val="C82506"/>
                </a:solidFill>
                <a:latin typeface="Open Sans"/>
                <a:ea typeface="Open Sans"/>
                <a:cs typeface="Open Sans"/>
                <a:sym typeface="Open Sans"/>
              </a:rPr>
              <a:t>Revoking</a:t>
            </a:r>
            <a:r>
              <a:rPr lang="en" sz="1000">
                <a:latin typeface="Open Sans"/>
                <a:ea typeface="Open Sans"/>
                <a:cs typeface="Open Sans"/>
                <a:sym typeface="Open Sans"/>
              </a:rPr>
              <a:t> for the scholarship is </a:t>
            </a:r>
            <a:r>
              <a:rPr lang="en" sz="1000" b="1">
                <a:solidFill>
                  <a:srgbClr val="C82506"/>
                </a:solidFill>
                <a:latin typeface="Open Sans"/>
                <a:ea typeface="Open Sans"/>
                <a:cs typeface="Open Sans"/>
                <a:sym typeface="Open Sans"/>
              </a:rPr>
              <a:t>May 12, 2024	</a:t>
            </a:r>
            <a:endParaRPr sz="1000">
              <a:solidFill>
                <a:schemeClr val="dk1"/>
              </a:solidFill>
              <a:latin typeface="Open Sans"/>
              <a:ea typeface="Open Sans"/>
              <a:cs typeface="Open Sans"/>
              <a:sym typeface="Open Sans"/>
            </a:endParaRPr>
          </a:p>
        </p:txBody>
      </p:sp>
      <p:pic>
        <p:nvPicPr>
          <p:cNvPr id="1182" name="Google Shape;1182;p201"/>
          <p:cNvPicPr preferRelativeResize="0"/>
          <p:nvPr/>
        </p:nvPicPr>
        <p:blipFill>
          <a:blip r:embed="rId3">
            <a:alphaModFix/>
          </a:blip>
          <a:stretch>
            <a:fillRect/>
          </a:stretch>
        </p:blipFill>
        <p:spPr>
          <a:xfrm>
            <a:off x="6852025" y="4443150"/>
            <a:ext cx="369300" cy="369300"/>
          </a:xfrm>
          <a:prstGeom prst="rect">
            <a:avLst/>
          </a:prstGeom>
          <a:noFill/>
          <a:ln>
            <a:noFill/>
          </a:ln>
        </p:spPr>
      </p:pic>
      <p:sp>
        <p:nvSpPr>
          <p:cNvPr id="1183" name="Google Shape;1183;p201"/>
          <p:cNvSpPr txBox="1">
            <a:spLocks noGrp="1"/>
          </p:cNvSpPr>
          <p:nvPr>
            <p:ph type="subTitle" idx="1"/>
          </p:nvPr>
        </p:nvSpPr>
        <p:spPr>
          <a:xfrm>
            <a:off x="612600" y="127050"/>
            <a:ext cx="7954200" cy="216600"/>
          </a:xfrm>
          <a:prstGeom prst="rect">
            <a:avLst/>
          </a:prstGeom>
        </p:spPr>
        <p:txBody>
          <a:bodyPr spcFirstLastPara="1" wrap="square" lIns="0" tIns="0" rIns="0" bIns="0" anchor="ctr" anchorCtr="0">
            <a:noAutofit/>
          </a:bodyPr>
          <a:lstStyle/>
          <a:p>
            <a:pPr marL="0" lvl="0" indent="0" algn="l" rtl="0">
              <a:spcBef>
                <a:spcPts val="0"/>
              </a:spcBef>
              <a:spcAft>
                <a:spcPts val="1200"/>
              </a:spcAft>
              <a:buNone/>
            </a:pPr>
            <a:r>
              <a:rPr lang="en"/>
              <a:t>Program Overview</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77"/>
        <p:cNvGrpSpPr/>
        <p:nvPr/>
      </p:nvGrpSpPr>
      <p:grpSpPr>
        <a:xfrm>
          <a:off x="0" y="0"/>
          <a:ext cx="0" cy="0"/>
          <a:chOff x="0" y="0"/>
          <a:chExt cx="0" cy="0"/>
        </a:xfrm>
      </p:grpSpPr>
      <p:sp>
        <p:nvSpPr>
          <p:cNvPr id="1378" name="Google Shape;1378;p238"/>
          <p:cNvSpPr/>
          <p:nvPr/>
        </p:nvSpPr>
        <p:spPr>
          <a:xfrm>
            <a:off x="2636425" y="1173950"/>
            <a:ext cx="3939600" cy="3191700"/>
          </a:xfrm>
          <a:prstGeom prst="rect">
            <a:avLst/>
          </a:prstGeom>
          <a:solidFill>
            <a:srgbClr val="F3F3F3"/>
          </a:solidFill>
          <a:ln w="9525" cap="flat" cmpd="sng">
            <a:solidFill>
              <a:srgbClr val="525C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38"/>
          <p:cNvSpPr/>
          <p:nvPr/>
        </p:nvSpPr>
        <p:spPr>
          <a:xfrm>
            <a:off x="7571350" y="4741775"/>
            <a:ext cx="1322400" cy="214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38"/>
          <p:cNvSpPr txBox="1">
            <a:spLocks noGrp="1"/>
          </p:cNvSpPr>
          <p:nvPr>
            <p:ph type="title"/>
          </p:nvPr>
        </p:nvSpPr>
        <p:spPr>
          <a:xfrm>
            <a:off x="612600" y="522825"/>
            <a:ext cx="6034800" cy="719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400" dirty="0"/>
              <a:t>Code of Conduct | Plagiarism</a:t>
            </a:r>
            <a:endParaRPr sz="2400" dirty="0"/>
          </a:p>
        </p:txBody>
      </p:sp>
      <p:sp>
        <p:nvSpPr>
          <p:cNvPr id="1381" name="Google Shape;1381;p238"/>
          <p:cNvSpPr txBox="1"/>
          <p:nvPr/>
        </p:nvSpPr>
        <p:spPr>
          <a:xfrm>
            <a:off x="2740800" y="2094200"/>
            <a:ext cx="3697800" cy="2225700"/>
          </a:xfrm>
          <a:prstGeom prst="rect">
            <a:avLst/>
          </a:prstGeom>
          <a:noFill/>
          <a:ln>
            <a:noFill/>
          </a:ln>
        </p:spPr>
        <p:txBody>
          <a:bodyPr spcFirstLastPara="1" wrap="square" lIns="91425" tIns="91425" rIns="91425" bIns="91425" anchor="t" anchorCtr="0">
            <a:spAutoFit/>
          </a:bodyPr>
          <a:lstStyle/>
          <a:p>
            <a:pPr marL="457200" lvl="0" indent="-311150" algn="l" rtl="0">
              <a:lnSpc>
                <a:spcPct val="115000"/>
              </a:lnSpc>
              <a:spcBef>
                <a:spcPts val="0"/>
              </a:spcBef>
              <a:spcAft>
                <a:spcPts val="0"/>
              </a:spcAft>
              <a:buClr>
                <a:srgbClr val="2D3D4A"/>
              </a:buClr>
              <a:buSzPts val="1300"/>
              <a:buFont typeface="Open Sans"/>
              <a:buChar char="●"/>
            </a:pPr>
            <a:r>
              <a:rPr lang="en" sz="1300" dirty="0">
                <a:solidFill>
                  <a:srgbClr val="2D3D4A"/>
                </a:solidFill>
                <a:latin typeface="Open Sans"/>
                <a:ea typeface="Open Sans"/>
                <a:cs typeface="Open Sans"/>
                <a:sym typeface="Open Sans"/>
              </a:rPr>
              <a:t>Project submissions must consist of original work</a:t>
            </a:r>
            <a:endParaRPr sz="1300" dirty="0">
              <a:solidFill>
                <a:srgbClr val="2D3D4A"/>
              </a:solidFill>
              <a:latin typeface="Open Sans"/>
              <a:ea typeface="Open Sans"/>
              <a:cs typeface="Open Sans"/>
              <a:sym typeface="Open Sans"/>
            </a:endParaRPr>
          </a:p>
          <a:p>
            <a:pPr marL="457200" lvl="0" indent="-311150" algn="l" rtl="0">
              <a:lnSpc>
                <a:spcPct val="115000"/>
              </a:lnSpc>
              <a:spcBef>
                <a:spcPts val="0"/>
              </a:spcBef>
              <a:spcAft>
                <a:spcPts val="0"/>
              </a:spcAft>
              <a:buClr>
                <a:srgbClr val="2D3D4A"/>
              </a:buClr>
              <a:buSzPts val="1300"/>
              <a:buFont typeface="Open Sans"/>
              <a:buChar char="●"/>
            </a:pPr>
            <a:r>
              <a:rPr lang="en" sz="1300" dirty="0">
                <a:solidFill>
                  <a:srgbClr val="2D3D4A"/>
                </a:solidFill>
                <a:latin typeface="Open Sans"/>
                <a:ea typeface="Open Sans"/>
                <a:cs typeface="Open Sans"/>
                <a:sym typeface="Open Sans"/>
              </a:rPr>
              <a:t>Submitted projects will be scanned for plagiarism</a:t>
            </a:r>
            <a:endParaRPr sz="1300" dirty="0">
              <a:solidFill>
                <a:srgbClr val="2D3D4A"/>
              </a:solidFill>
              <a:latin typeface="Open Sans"/>
              <a:ea typeface="Open Sans"/>
              <a:cs typeface="Open Sans"/>
              <a:sym typeface="Open Sans"/>
            </a:endParaRPr>
          </a:p>
          <a:p>
            <a:pPr marL="457200" lvl="0" indent="-311150" algn="l" rtl="0">
              <a:lnSpc>
                <a:spcPct val="115000"/>
              </a:lnSpc>
              <a:spcBef>
                <a:spcPts val="0"/>
              </a:spcBef>
              <a:spcAft>
                <a:spcPts val="0"/>
              </a:spcAft>
              <a:buClr>
                <a:srgbClr val="2D3D4A"/>
              </a:buClr>
              <a:buSzPts val="1300"/>
              <a:buFont typeface="Open Sans"/>
              <a:buChar char="●"/>
            </a:pPr>
            <a:r>
              <a:rPr lang="en" sz="1300" dirty="0">
                <a:solidFill>
                  <a:srgbClr val="2D3D4A"/>
                </a:solidFill>
                <a:latin typeface="Open Sans"/>
                <a:ea typeface="Open Sans"/>
                <a:cs typeface="Open Sans"/>
                <a:sym typeface="Open Sans"/>
              </a:rPr>
              <a:t>Students who are found to have plagiarised will risk their Nanodegree being revoked</a:t>
            </a:r>
            <a:endParaRPr sz="1300" dirty="0">
              <a:solidFill>
                <a:srgbClr val="2D3D4A"/>
              </a:solidFill>
              <a:latin typeface="Open Sans"/>
              <a:ea typeface="Open Sans"/>
              <a:cs typeface="Open Sans"/>
              <a:sym typeface="Open Sans"/>
            </a:endParaRPr>
          </a:p>
          <a:p>
            <a:pPr marL="457200" lvl="0" indent="-311150" algn="l" rtl="0">
              <a:lnSpc>
                <a:spcPct val="115000"/>
              </a:lnSpc>
              <a:spcBef>
                <a:spcPts val="0"/>
              </a:spcBef>
              <a:spcAft>
                <a:spcPts val="0"/>
              </a:spcAft>
              <a:buClr>
                <a:srgbClr val="2D3D4A"/>
              </a:buClr>
              <a:buSzPts val="1300"/>
              <a:buFont typeface="Open Sans"/>
              <a:buChar char="●"/>
            </a:pPr>
            <a:r>
              <a:rPr lang="en" sz="1300" dirty="0">
                <a:solidFill>
                  <a:srgbClr val="2D3D4A"/>
                </a:solidFill>
                <a:latin typeface="Open Sans"/>
                <a:ea typeface="Open Sans"/>
                <a:cs typeface="Open Sans"/>
                <a:sym typeface="Open Sans"/>
              </a:rPr>
              <a:t>Read the honor code and the rubric carefully for all projects</a:t>
            </a:r>
            <a:endParaRPr sz="1300" dirty="0">
              <a:solidFill>
                <a:srgbClr val="2D3D4A"/>
              </a:solidFill>
              <a:latin typeface="Open Sans"/>
              <a:ea typeface="Open Sans"/>
              <a:cs typeface="Open Sans"/>
              <a:sym typeface="Open Sans"/>
            </a:endParaRPr>
          </a:p>
        </p:txBody>
      </p:sp>
      <p:sp>
        <p:nvSpPr>
          <p:cNvPr id="1382" name="Google Shape;1382;p238"/>
          <p:cNvSpPr/>
          <p:nvPr/>
        </p:nvSpPr>
        <p:spPr>
          <a:xfrm>
            <a:off x="2891725" y="1421400"/>
            <a:ext cx="3529200" cy="572700"/>
          </a:xfrm>
          <a:prstGeom prst="roundRect">
            <a:avLst>
              <a:gd name="adj" fmla="val 16667"/>
            </a:avLst>
          </a:prstGeom>
          <a:solidFill>
            <a:schemeClr val="accent1"/>
          </a:solidFill>
          <a:ln w="9525" cap="flat" cmpd="sng">
            <a:solidFill>
              <a:srgbClr val="2D3D4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a:solidFill>
                  <a:schemeClr val="lt1"/>
                </a:solidFill>
                <a:latin typeface="Open Sans"/>
                <a:ea typeface="Open Sans"/>
                <a:cs typeface="Open Sans"/>
                <a:sym typeface="Open Sans"/>
              </a:rPr>
              <a:t>BASIC RULES</a:t>
            </a:r>
            <a:endParaRPr sz="1800">
              <a:solidFill>
                <a:schemeClr val="lt1"/>
              </a:solidFill>
              <a:latin typeface="Open Sans"/>
              <a:ea typeface="Open Sans"/>
              <a:cs typeface="Open Sans"/>
              <a:sym typeface="Open Sans"/>
            </a:endParaRPr>
          </a:p>
        </p:txBody>
      </p:sp>
      <p:sp>
        <p:nvSpPr>
          <p:cNvPr id="1383" name="Google Shape;1383;p238"/>
          <p:cNvSpPr txBox="1">
            <a:spLocks noGrp="1"/>
          </p:cNvSpPr>
          <p:nvPr>
            <p:ph type="subTitle" idx="1"/>
          </p:nvPr>
        </p:nvSpPr>
        <p:spPr>
          <a:xfrm>
            <a:off x="612600" y="127050"/>
            <a:ext cx="7954200" cy="216600"/>
          </a:xfrm>
          <a:prstGeom prst="rect">
            <a:avLst/>
          </a:prstGeom>
        </p:spPr>
        <p:txBody>
          <a:bodyPr spcFirstLastPara="1" wrap="square" lIns="0" tIns="0" rIns="0" bIns="0" anchor="ctr" anchorCtr="0">
            <a:noAutofit/>
          </a:bodyPr>
          <a:lstStyle/>
          <a:p>
            <a:pPr marL="0" lvl="0" indent="0" algn="l" rtl="0">
              <a:spcBef>
                <a:spcPts val="0"/>
              </a:spcBef>
              <a:spcAft>
                <a:spcPts val="1200"/>
              </a:spcAft>
              <a:buNone/>
            </a:pPr>
            <a:r>
              <a:rPr lang="en"/>
              <a:t>Program Overview</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65"/>
          <p:cNvSpPr txBox="1">
            <a:spLocks noGrp="1"/>
          </p:cNvSpPr>
          <p:nvPr>
            <p:ph type="title"/>
          </p:nvPr>
        </p:nvSpPr>
        <p:spPr>
          <a:xfrm>
            <a:off x="-69453" y="0"/>
            <a:ext cx="3043003" cy="1131757"/>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GB" dirty="0"/>
              <a:t>Objectives:</a:t>
            </a:r>
            <a:endParaRPr dirty="0"/>
          </a:p>
        </p:txBody>
      </p:sp>
      <p:sp>
        <p:nvSpPr>
          <p:cNvPr id="2" name="Google Shape;417;p65">
            <a:extLst>
              <a:ext uri="{FF2B5EF4-FFF2-40B4-BE49-F238E27FC236}">
                <a16:creationId xmlns:a16="http://schemas.microsoft.com/office/drawing/2014/main" id="{76C9F80F-0E01-AA77-E5CE-CCB60A7BC8C2}"/>
              </a:ext>
            </a:extLst>
          </p:cNvPr>
          <p:cNvSpPr txBox="1">
            <a:spLocks/>
          </p:cNvSpPr>
          <p:nvPr/>
        </p:nvSpPr>
        <p:spPr>
          <a:xfrm>
            <a:off x="335281" y="1867650"/>
            <a:ext cx="7918800" cy="14082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lt1"/>
              </a:buClr>
              <a:buSzPts val="3800"/>
              <a:buFont typeface="Open Sans Light"/>
              <a:buNone/>
              <a:defRPr sz="3800" b="0" i="0" u="none" strike="noStrike" cap="none">
                <a:solidFill>
                  <a:schemeClr val="lt1"/>
                </a:solidFill>
                <a:latin typeface="Open Sans Light"/>
                <a:ea typeface="Open Sans Light"/>
                <a:cs typeface="Open Sans Light"/>
                <a:sym typeface="Open Sans Light"/>
              </a:defRPr>
            </a:lvl1pPr>
            <a:lvl2pPr marR="0" lvl="1" algn="l" rtl="0" eaLnBrk="1" hangingPunct="1">
              <a:lnSpc>
                <a:spcPct val="100000"/>
              </a:lnSpc>
              <a:spcBef>
                <a:spcPts val="0"/>
              </a:spcBef>
              <a:spcAft>
                <a:spcPts val="0"/>
              </a:spcAft>
              <a:buClr>
                <a:schemeClr val="lt1"/>
              </a:buClr>
              <a:buSzPts val="3600"/>
              <a:buFont typeface="Open Sans Light"/>
              <a:buNone/>
              <a:defRPr sz="3600" b="0" i="0" u="none" strike="noStrike" cap="none">
                <a:solidFill>
                  <a:schemeClr val="lt1"/>
                </a:solidFill>
                <a:latin typeface="Open Sans Light"/>
                <a:ea typeface="Open Sans Light"/>
                <a:cs typeface="Open Sans Light"/>
                <a:sym typeface="Open Sans Light"/>
              </a:defRPr>
            </a:lvl2pPr>
            <a:lvl3pPr marR="0" lvl="2" algn="l" rtl="0" eaLnBrk="1" hangingPunct="1">
              <a:lnSpc>
                <a:spcPct val="100000"/>
              </a:lnSpc>
              <a:spcBef>
                <a:spcPts val="0"/>
              </a:spcBef>
              <a:spcAft>
                <a:spcPts val="0"/>
              </a:spcAft>
              <a:buClr>
                <a:schemeClr val="lt1"/>
              </a:buClr>
              <a:buSzPts val="3600"/>
              <a:buFont typeface="Open Sans Light"/>
              <a:buNone/>
              <a:defRPr sz="3600" b="0" i="0" u="none" strike="noStrike" cap="none">
                <a:solidFill>
                  <a:schemeClr val="lt1"/>
                </a:solidFill>
                <a:latin typeface="Open Sans Light"/>
                <a:ea typeface="Open Sans Light"/>
                <a:cs typeface="Open Sans Light"/>
                <a:sym typeface="Open Sans Light"/>
              </a:defRPr>
            </a:lvl3pPr>
            <a:lvl4pPr marR="0" lvl="3" algn="l" rtl="0" eaLnBrk="1" hangingPunct="1">
              <a:lnSpc>
                <a:spcPct val="100000"/>
              </a:lnSpc>
              <a:spcBef>
                <a:spcPts val="0"/>
              </a:spcBef>
              <a:spcAft>
                <a:spcPts val="0"/>
              </a:spcAft>
              <a:buClr>
                <a:schemeClr val="lt1"/>
              </a:buClr>
              <a:buSzPts val="3600"/>
              <a:buFont typeface="Open Sans Light"/>
              <a:buNone/>
              <a:defRPr sz="3600" b="0" i="0" u="none" strike="noStrike" cap="none">
                <a:solidFill>
                  <a:schemeClr val="lt1"/>
                </a:solidFill>
                <a:latin typeface="Open Sans Light"/>
                <a:ea typeface="Open Sans Light"/>
                <a:cs typeface="Open Sans Light"/>
                <a:sym typeface="Open Sans Light"/>
              </a:defRPr>
            </a:lvl4pPr>
            <a:lvl5pPr marR="0" lvl="4" algn="l" rtl="0" eaLnBrk="1" hangingPunct="1">
              <a:lnSpc>
                <a:spcPct val="100000"/>
              </a:lnSpc>
              <a:spcBef>
                <a:spcPts val="0"/>
              </a:spcBef>
              <a:spcAft>
                <a:spcPts val="0"/>
              </a:spcAft>
              <a:buClr>
                <a:schemeClr val="lt1"/>
              </a:buClr>
              <a:buSzPts val="3600"/>
              <a:buFont typeface="Open Sans Light"/>
              <a:buNone/>
              <a:defRPr sz="3600" b="0" i="0" u="none" strike="noStrike" cap="none">
                <a:solidFill>
                  <a:schemeClr val="lt1"/>
                </a:solidFill>
                <a:latin typeface="Open Sans Light"/>
                <a:ea typeface="Open Sans Light"/>
                <a:cs typeface="Open Sans Light"/>
                <a:sym typeface="Open Sans Light"/>
              </a:defRPr>
            </a:lvl5pPr>
            <a:lvl6pPr marR="0" lvl="5" algn="l" rtl="0" eaLnBrk="1" hangingPunct="1">
              <a:lnSpc>
                <a:spcPct val="100000"/>
              </a:lnSpc>
              <a:spcBef>
                <a:spcPts val="0"/>
              </a:spcBef>
              <a:spcAft>
                <a:spcPts val="0"/>
              </a:spcAft>
              <a:buClr>
                <a:schemeClr val="lt1"/>
              </a:buClr>
              <a:buSzPts val="3600"/>
              <a:buFont typeface="Open Sans Light"/>
              <a:buNone/>
              <a:defRPr sz="3600" b="0" i="0" u="none" strike="noStrike" cap="none">
                <a:solidFill>
                  <a:schemeClr val="lt1"/>
                </a:solidFill>
                <a:latin typeface="Open Sans Light"/>
                <a:ea typeface="Open Sans Light"/>
                <a:cs typeface="Open Sans Light"/>
                <a:sym typeface="Open Sans Light"/>
              </a:defRPr>
            </a:lvl6pPr>
            <a:lvl7pPr marR="0" lvl="6" algn="l" rtl="0" eaLnBrk="1" hangingPunct="1">
              <a:lnSpc>
                <a:spcPct val="100000"/>
              </a:lnSpc>
              <a:spcBef>
                <a:spcPts val="0"/>
              </a:spcBef>
              <a:spcAft>
                <a:spcPts val="0"/>
              </a:spcAft>
              <a:buClr>
                <a:schemeClr val="lt1"/>
              </a:buClr>
              <a:buSzPts val="3600"/>
              <a:buFont typeface="Open Sans Light"/>
              <a:buNone/>
              <a:defRPr sz="3600" b="0" i="0" u="none" strike="noStrike" cap="none">
                <a:solidFill>
                  <a:schemeClr val="lt1"/>
                </a:solidFill>
                <a:latin typeface="Open Sans Light"/>
                <a:ea typeface="Open Sans Light"/>
                <a:cs typeface="Open Sans Light"/>
                <a:sym typeface="Open Sans Light"/>
              </a:defRPr>
            </a:lvl7pPr>
            <a:lvl8pPr marR="0" lvl="7" algn="l" rtl="0" eaLnBrk="1" hangingPunct="1">
              <a:lnSpc>
                <a:spcPct val="100000"/>
              </a:lnSpc>
              <a:spcBef>
                <a:spcPts val="0"/>
              </a:spcBef>
              <a:spcAft>
                <a:spcPts val="0"/>
              </a:spcAft>
              <a:buClr>
                <a:schemeClr val="lt1"/>
              </a:buClr>
              <a:buSzPts val="3600"/>
              <a:buFont typeface="Open Sans Light"/>
              <a:buNone/>
              <a:defRPr sz="3600" b="0" i="0" u="none" strike="noStrike" cap="none">
                <a:solidFill>
                  <a:schemeClr val="lt1"/>
                </a:solidFill>
                <a:latin typeface="Open Sans Light"/>
                <a:ea typeface="Open Sans Light"/>
                <a:cs typeface="Open Sans Light"/>
                <a:sym typeface="Open Sans Light"/>
              </a:defRPr>
            </a:lvl8pPr>
            <a:lvl9pPr marR="0" lvl="8" algn="l" rtl="0" eaLnBrk="1" hangingPunct="1">
              <a:lnSpc>
                <a:spcPct val="100000"/>
              </a:lnSpc>
              <a:spcBef>
                <a:spcPts val="0"/>
              </a:spcBef>
              <a:spcAft>
                <a:spcPts val="0"/>
              </a:spcAft>
              <a:buClr>
                <a:schemeClr val="lt1"/>
              </a:buClr>
              <a:buSzPts val="3600"/>
              <a:buFont typeface="Open Sans Light"/>
              <a:buNone/>
              <a:defRPr sz="3600" b="0" i="0" u="none" strike="noStrike" cap="none">
                <a:solidFill>
                  <a:schemeClr val="lt1"/>
                </a:solidFill>
                <a:latin typeface="Open Sans Light"/>
                <a:ea typeface="Open Sans Light"/>
                <a:cs typeface="Open Sans Light"/>
                <a:sym typeface="Open Sans Light"/>
              </a:defRPr>
            </a:lvl9pPr>
          </a:lstStyle>
          <a:p>
            <a:pPr marL="342900" indent="-342900">
              <a:buFont typeface="Arial" panose="020B0604020202020204" pitchFamily="34" charset="0"/>
              <a:buChar char="•"/>
            </a:pPr>
            <a:r>
              <a:rPr lang="en-GB" sz="2500" dirty="0"/>
              <a:t>Augmentation</a:t>
            </a:r>
          </a:p>
          <a:p>
            <a:pPr marL="342900" indent="-342900">
              <a:buFont typeface="Arial" panose="020B0604020202020204" pitchFamily="34" charset="0"/>
              <a:buChar char="•"/>
            </a:pPr>
            <a:r>
              <a:rPr lang="en-GB" sz="2500" dirty="0"/>
              <a:t>Batch Normalization</a:t>
            </a:r>
          </a:p>
          <a:p>
            <a:pPr marL="342900" indent="-342900">
              <a:buFont typeface="Arial" panose="020B0604020202020204" pitchFamily="34" charset="0"/>
              <a:buChar char="•"/>
            </a:pPr>
            <a:r>
              <a:rPr lang="en-GB" sz="2500" dirty="0"/>
              <a:t>Train A Custom-CNN with the Tiny ImageNet Dataset From </a:t>
            </a:r>
            <a:r>
              <a:rPr lang="en-GB" sz="2500" dirty="0" err="1"/>
              <a:t>HuggingFace</a:t>
            </a:r>
            <a:r>
              <a:rPr lang="en-GB" dirty="0"/>
              <a:t> </a:t>
            </a:r>
          </a:p>
        </p:txBody>
      </p:sp>
    </p:spTree>
    <p:extLst>
      <p:ext uri="{BB962C8B-B14F-4D97-AF65-F5344CB8AC3E}">
        <p14:creationId xmlns:p14="http://schemas.microsoft.com/office/powerpoint/2010/main" val="170945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65"/>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Recap</a:t>
            </a:r>
            <a:endParaRPr dirty="0"/>
          </a:p>
        </p:txBody>
      </p:sp>
    </p:spTree>
    <p:extLst>
      <p:ext uri="{BB962C8B-B14F-4D97-AF65-F5344CB8AC3E}">
        <p14:creationId xmlns:p14="http://schemas.microsoft.com/office/powerpoint/2010/main" val="247067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64"/>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i="1" dirty="0"/>
              <a:t>CNN Architecture</a:t>
            </a:r>
            <a:endParaRPr i="1" dirty="0"/>
          </a:p>
        </p:txBody>
      </p:sp>
    </p:spTree>
    <p:extLst>
      <p:ext uri="{BB962C8B-B14F-4D97-AF65-F5344CB8AC3E}">
        <p14:creationId xmlns:p14="http://schemas.microsoft.com/office/powerpoint/2010/main" val="24132246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3" name="Title 2">
            <a:extLst>
              <a:ext uri="{FF2B5EF4-FFF2-40B4-BE49-F238E27FC236}">
                <a16:creationId xmlns:a16="http://schemas.microsoft.com/office/drawing/2014/main" id="{402A30A6-1B23-4096-16BE-E38805398A29}"/>
              </a:ext>
            </a:extLst>
          </p:cNvPr>
          <p:cNvSpPr>
            <a:spLocks noGrp="1"/>
          </p:cNvSpPr>
          <p:nvPr>
            <p:ph type="title"/>
          </p:nvPr>
        </p:nvSpPr>
        <p:spPr>
          <a:xfrm>
            <a:off x="215034" y="137906"/>
            <a:ext cx="7918800" cy="1408200"/>
          </a:xfrm>
        </p:spPr>
        <p:txBody>
          <a:bodyPr/>
          <a:lstStyle/>
          <a:p>
            <a:r>
              <a:rPr lang="en-US" sz="3000" dirty="0">
                <a:solidFill>
                  <a:schemeClr val="bg1"/>
                </a:solidFill>
                <a:hlinkClick r:id="rId3">
                  <a:extLst>
                    <a:ext uri="{A12FA001-AC4F-418D-AE19-62706E023703}">
                      <ahyp:hlinkClr xmlns:ahyp="http://schemas.microsoft.com/office/drawing/2018/hyperlinkcolor" val="tx"/>
                    </a:ext>
                  </a:extLst>
                </a:hlinkClick>
              </a:rPr>
              <a:t>Cs230 – Stanford University</a:t>
            </a:r>
            <a:endParaRPr lang="en-US" sz="3000" dirty="0">
              <a:solidFill>
                <a:schemeClr val="bg1"/>
              </a:solidFill>
            </a:endParaRPr>
          </a:p>
        </p:txBody>
      </p:sp>
      <p:pic>
        <p:nvPicPr>
          <p:cNvPr id="5" name="Picture 4">
            <a:extLst>
              <a:ext uri="{FF2B5EF4-FFF2-40B4-BE49-F238E27FC236}">
                <a16:creationId xmlns:a16="http://schemas.microsoft.com/office/drawing/2014/main" id="{3BF48864-B944-5950-4835-693948E34693}"/>
              </a:ext>
            </a:extLst>
          </p:cNvPr>
          <p:cNvPicPr>
            <a:picLocks noChangeAspect="1"/>
          </p:cNvPicPr>
          <p:nvPr/>
        </p:nvPicPr>
        <p:blipFill>
          <a:blip r:embed="rId4"/>
          <a:stretch>
            <a:fillRect/>
          </a:stretch>
        </p:blipFill>
        <p:spPr>
          <a:xfrm>
            <a:off x="215034" y="1847435"/>
            <a:ext cx="8181975" cy="2343150"/>
          </a:xfrm>
          <a:prstGeom prst="rect">
            <a:avLst/>
          </a:prstGeom>
        </p:spPr>
      </p:pic>
    </p:spTree>
    <p:extLst>
      <p:ext uri="{BB962C8B-B14F-4D97-AF65-F5344CB8AC3E}">
        <p14:creationId xmlns:p14="http://schemas.microsoft.com/office/powerpoint/2010/main" val="4192851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64"/>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i="1" dirty="0"/>
              <a:t>Train a Simple CNN for Fashion MNIST  Dataset</a:t>
            </a:r>
            <a:endParaRPr i="1" dirty="0"/>
          </a:p>
        </p:txBody>
      </p:sp>
    </p:spTree>
    <p:extLst>
      <p:ext uri="{BB962C8B-B14F-4D97-AF65-F5344CB8AC3E}">
        <p14:creationId xmlns:p14="http://schemas.microsoft.com/office/powerpoint/2010/main" val="1261357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64"/>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i="1" dirty="0"/>
              <a:t>Data Augmentation</a:t>
            </a:r>
            <a:br>
              <a:rPr lang="en" i="1" dirty="0"/>
            </a:br>
            <a:endParaRPr i="1" dirty="0"/>
          </a:p>
        </p:txBody>
      </p:sp>
    </p:spTree>
    <p:extLst>
      <p:ext uri="{BB962C8B-B14F-4D97-AF65-F5344CB8AC3E}">
        <p14:creationId xmlns:p14="http://schemas.microsoft.com/office/powerpoint/2010/main" val="1673597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6" name="Google Shape;466;p74"/>
          <p:cNvSpPr txBox="1">
            <a:spLocks noGrp="1"/>
          </p:cNvSpPr>
          <p:nvPr>
            <p:ph type="subTitle" idx="1"/>
          </p:nvPr>
        </p:nvSpPr>
        <p:spPr>
          <a:xfrm>
            <a:off x="184731" y="265391"/>
            <a:ext cx="7954200" cy="216600"/>
          </a:xfrm>
          <a:prstGeom prst="rect">
            <a:avLst/>
          </a:prstGeom>
        </p:spPr>
        <p:txBody>
          <a:bodyPr spcFirstLastPara="1" wrap="square" lIns="0" tIns="0" rIns="0" bIns="0" anchor="ctr" anchorCtr="0">
            <a:noAutofit/>
          </a:bodyPr>
          <a:lstStyle/>
          <a:p>
            <a:pPr marL="0" lvl="0" indent="0" algn="l" rtl="0">
              <a:spcBef>
                <a:spcPts val="0"/>
              </a:spcBef>
              <a:spcAft>
                <a:spcPts val="1200"/>
              </a:spcAft>
              <a:buNone/>
            </a:pPr>
            <a:r>
              <a:rPr lang="en" i="1" dirty="0"/>
              <a:t>Data Augmentation</a:t>
            </a:r>
            <a:endParaRPr lang="en-US" dirty="0"/>
          </a:p>
        </p:txBody>
      </p:sp>
      <p:sp>
        <p:nvSpPr>
          <p:cNvPr id="2" name="TextBox 1">
            <a:extLst>
              <a:ext uri="{FF2B5EF4-FFF2-40B4-BE49-F238E27FC236}">
                <a16:creationId xmlns:a16="http://schemas.microsoft.com/office/drawing/2014/main" id="{BB6C98CD-86AC-E58A-E00E-6F4D7A0FDF94}"/>
              </a:ext>
            </a:extLst>
          </p:cNvPr>
          <p:cNvSpPr txBox="1"/>
          <p:nvPr/>
        </p:nvSpPr>
        <p:spPr>
          <a:xfrm>
            <a:off x="122904" y="715930"/>
            <a:ext cx="8898192" cy="3108543"/>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b="1" i="0" dirty="0">
                <a:solidFill>
                  <a:srgbClr val="242424"/>
                </a:solidFill>
                <a:effectLst/>
                <a:latin typeface="sohne"/>
              </a:rPr>
              <a:t>Data Augmentation:</a:t>
            </a:r>
          </a:p>
          <a:p>
            <a:pPr marL="285750" indent="-285750">
              <a:buFont typeface="Arial" panose="020B0604020202020204" pitchFamily="34" charset="0"/>
              <a:buChar char="•"/>
            </a:pPr>
            <a:r>
              <a:rPr lang="en-US" dirty="0">
                <a:solidFill>
                  <a:srgbClr val="242424"/>
                </a:solidFill>
                <a:latin typeface="source-serif-pro"/>
              </a:rPr>
              <a:t>Increase the size of the training dataset scenarios that will be fed to the training process </a:t>
            </a:r>
          </a:p>
          <a:p>
            <a:pPr marL="285750" indent="-285750">
              <a:buFont typeface="Arial" panose="020B0604020202020204" pitchFamily="34" charset="0"/>
              <a:buChar char="•"/>
            </a:pPr>
            <a:r>
              <a:rPr lang="en-US" dirty="0">
                <a:solidFill>
                  <a:srgbClr val="242424"/>
                </a:solidFill>
                <a:latin typeface="source-serif-pro"/>
              </a:rPr>
              <a:t>by applying various transformations to the existing data.</a:t>
            </a:r>
          </a:p>
          <a:p>
            <a:pPr marL="285750" indent="-285750">
              <a:buFont typeface="Arial" panose="020B0604020202020204" pitchFamily="34" charset="0"/>
              <a:buChar char="•"/>
            </a:pPr>
            <a:r>
              <a:rPr lang="en-US" dirty="0">
                <a:solidFill>
                  <a:srgbClr val="242424"/>
                </a:solidFill>
                <a:latin typeface="source-serif-pro"/>
              </a:rPr>
              <a:t>Goal -&gt; Generalization &amp; avoid overfitting</a:t>
            </a:r>
            <a:r>
              <a:rPr lang="ar-EG" dirty="0">
                <a:solidFill>
                  <a:srgbClr val="242424"/>
                </a:solidFill>
                <a:latin typeface="source-serif-pro"/>
              </a:rPr>
              <a:t> </a:t>
            </a:r>
            <a:r>
              <a:rPr lang="en-US" dirty="0">
                <a:solidFill>
                  <a:srgbClr val="242424"/>
                </a:solidFill>
                <a:latin typeface="source-serif-pro"/>
              </a:rPr>
              <a:t>&amp; </a:t>
            </a:r>
            <a:r>
              <a:rPr lang="en-US" b="0" i="0" dirty="0">
                <a:solidFill>
                  <a:srgbClr val="374151"/>
                </a:solidFill>
                <a:effectLst/>
                <a:latin typeface="Söhne"/>
              </a:rPr>
              <a:t>robustness of the CNN model by exposing it to different variations of the original data</a:t>
            </a:r>
          </a:p>
          <a:p>
            <a:br>
              <a:rPr lang="en-US" b="1" i="0" dirty="0">
                <a:solidFill>
                  <a:srgbClr val="374151"/>
                </a:solidFill>
                <a:effectLst/>
                <a:latin typeface="Söhne"/>
              </a:rPr>
            </a:br>
            <a:r>
              <a:rPr lang="en-US" b="1" dirty="0">
                <a:solidFill>
                  <a:srgbClr val="242424"/>
                </a:solidFill>
                <a:latin typeface="sohne"/>
              </a:rPr>
              <a:t>Typical Transformation pipeline for training images:</a:t>
            </a:r>
          </a:p>
          <a:p>
            <a:endParaRPr lang="en-US" b="1" dirty="0">
              <a:solidFill>
                <a:srgbClr val="374151"/>
              </a:solidFill>
              <a:latin typeface="Söhne"/>
            </a:endParaRPr>
          </a:p>
          <a:p>
            <a:endParaRPr lang="en-US" b="1" i="0" dirty="0">
              <a:solidFill>
                <a:srgbClr val="374151"/>
              </a:solidFill>
              <a:effectLst/>
              <a:latin typeface="Söhne"/>
            </a:endParaRPr>
          </a:p>
          <a:p>
            <a:endParaRPr lang="en-US" b="1" dirty="0">
              <a:solidFill>
                <a:srgbClr val="374151"/>
              </a:solidFill>
              <a:latin typeface="Söhne"/>
            </a:endParaRPr>
          </a:p>
          <a:p>
            <a:endParaRPr lang="en-US" b="1" i="0" dirty="0">
              <a:solidFill>
                <a:srgbClr val="374151"/>
              </a:solidFill>
              <a:effectLst/>
              <a:latin typeface="Söhne"/>
            </a:endParaRPr>
          </a:p>
          <a:p>
            <a:endParaRPr lang="en-US" b="1" dirty="0">
              <a:solidFill>
                <a:srgbClr val="374151"/>
              </a:solidFill>
              <a:latin typeface="Söhne"/>
            </a:endParaRPr>
          </a:p>
          <a:p>
            <a:r>
              <a:rPr lang="en-US" b="1" i="0" dirty="0">
                <a:solidFill>
                  <a:srgbClr val="374151"/>
                </a:solidFill>
                <a:effectLst/>
                <a:latin typeface="Söhne"/>
              </a:rPr>
              <a:t> </a:t>
            </a:r>
          </a:p>
          <a:p>
            <a:endParaRPr lang="en-US" dirty="0">
              <a:solidFill>
                <a:srgbClr val="242424"/>
              </a:solidFill>
              <a:latin typeface="source-serif-pro"/>
            </a:endParaRPr>
          </a:p>
        </p:txBody>
      </p:sp>
      <p:pic>
        <p:nvPicPr>
          <p:cNvPr id="1026" name="Picture 2" descr="A typical training pipeline contains the following serial operations: resize, RandomAffine, ColorJitter, RandomHorizonalFlip, RandomCrop, ToTensor and Normalize">
            <a:extLst>
              <a:ext uri="{FF2B5EF4-FFF2-40B4-BE49-F238E27FC236}">
                <a16:creationId xmlns:a16="http://schemas.microsoft.com/office/drawing/2014/main" id="{E88755B2-0720-F01F-D79E-F03E5C7329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716" y="2571750"/>
            <a:ext cx="7762568" cy="8476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F52616C-4141-2B17-0E6C-762514A6105C}"/>
              </a:ext>
            </a:extLst>
          </p:cNvPr>
          <p:cNvSpPr txBox="1"/>
          <p:nvPr/>
        </p:nvSpPr>
        <p:spPr>
          <a:xfrm>
            <a:off x="356338" y="3904350"/>
            <a:ext cx="8096946" cy="523220"/>
          </a:xfrm>
          <a:prstGeom prst="rect">
            <a:avLst/>
          </a:prstGeom>
        </p:spPr>
        <p:style>
          <a:lnRef idx="0">
            <a:scrgbClr r="0" g="0" b="0"/>
          </a:lnRef>
          <a:fillRef idx="1002">
            <a:schemeClr val="lt2"/>
          </a:fillRef>
          <a:effectRef idx="0">
            <a:scrgbClr r="0" g="0" b="0"/>
          </a:effectRef>
          <a:fontRef idx="major"/>
        </p:style>
        <p:txBody>
          <a:bodyPr wrap="square" rtlCol="0">
            <a:spAutoFit/>
          </a:bodyPr>
          <a:lstStyle/>
          <a:p>
            <a:r>
              <a:rPr lang="en-GB" dirty="0"/>
              <a:t>Data augmentation doesn't increase the physical size (number of unique images) of your dataset but enriches it by presenting variations of each image to the model during training</a:t>
            </a:r>
          </a:p>
        </p:txBody>
      </p:sp>
    </p:spTree>
    <p:extLst>
      <p:ext uri="{BB962C8B-B14F-4D97-AF65-F5344CB8AC3E}">
        <p14:creationId xmlns:p14="http://schemas.microsoft.com/office/powerpoint/2010/main" val="8390744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6" name="Google Shape;466;p74"/>
          <p:cNvSpPr txBox="1">
            <a:spLocks noGrp="1"/>
          </p:cNvSpPr>
          <p:nvPr>
            <p:ph type="subTitle" idx="1"/>
          </p:nvPr>
        </p:nvSpPr>
        <p:spPr>
          <a:xfrm>
            <a:off x="184731" y="265391"/>
            <a:ext cx="7954200" cy="216600"/>
          </a:xfrm>
          <a:prstGeom prst="rect">
            <a:avLst/>
          </a:prstGeom>
        </p:spPr>
        <p:txBody>
          <a:bodyPr spcFirstLastPara="1" wrap="square" lIns="0" tIns="0" rIns="0" bIns="0" anchor="ctr" anchorCtr="0">
            <a:noAutofit/>
          </a:bodyPr>
          <a:lstStyle/>
          <a:p>
            <a:pPr marL="0" lvl="0" indent="0" algn="l" rtl="0">
              <a:spcBef>
                <a:spcPts val="0"/>
              </a:spcBef>
              <a:spcAft>
                <a:spcPts val="1200"/>
              </a:spcAft>
              <a:buNone/>
            </a:pPr>
            <a:r>
              <a:rPr lang="en" i="1" dirty="0"/>
              <a:t>Data Augmentation</a:t>
            </a:r>
            <a:endParaRPr lang="en-US" dirty="0"/>
          </a:p>
        </p:txBody>
      </p:sp>
      <p:sp>
        <p:nvSpPr>
          <p:cNvPr id="2" name="TextBox 1">
            <a:extLst>
              <a:ext uri="{FF2B5EF4-FFF2-40B4-BE49-F238E27FC236}">
                <a16:creationId xmlns:a16="http://schemas.microsoft.com/office/drawing/2014/main" id="{BB6C98CD-86AC-E58A-E00E-6F4D7A0FDF94}"/>
              </a:ext>
            </a:extLst>
          </p:cNvPr>
          <p:cNvSpPr txBox="1"/>
          <p:nvPr/>
        </p:nvSpPr>
        <p:spPr>
          <a:xfrm>
            <a:off x="122904" y="715930"/>
            <a:ext cx="8898192" cy="1384995"/>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br>
              <a:rPr lang="en-US" b="1" i="0" dirty="0">
                <a:solidFill>
                  <a:srgbClr val="374151"/>
                </a:solidFill>
                <a:effectLst/>
                <a:latin typeface="Söhne"/>
              </a:rPr>
            </a:br>
            <a:r>
              <a:rPr lang="en-US" b="1" dirty="0">
                <a:solidFill>
                  <a:srgbClr val="242424"/>
                </a:solidFill>
                <a:latin typeface="sohne"/>
              </a:rPr>
              <a:t>Typical Transformation pipeline for training images:</a:t>
            </a:r>
          </a:p>
          <a:p>
            <a:endParaRPr lang="en-US" b="1" dirty="0">
              <a:solidFill>
                <a:srgbClr val="374151"/>
              </a:solidFill>
              <a:latin typeface="Söhne"/>
            </a:endParaRPr>
          </a:p>
          <a:p>
            <a:endParaRPr lang="en-US" b="1" i="0" dirty="0">
              <a:solidFill>
                <a:srgbClr val="374151"/>
              </a:solidFill>
              <a:effectLst/>
              <a:latin typeface="Söhne"/>
            </a:endParaRPr>
          </a:p>
          <a:p>
            <a:endParaRPr lang="en-US" b="1" i="0" dirty="0">
              <a:solidFill>
                <a:srgbClr val="374151"/>
              </a:solidFill>
              <a:effectLst/>
              <a:latin typeface="Söhne"/>
            </a:endParaRPr>
          </a:p>
          <a:p>
            <a:endParaRPr lang="en-US" dirty="0">
              <a:solidFill>
                <a:srgbClr val="242424"/>
              </a:solidFill>
              <a:latin typeface="source-serif-pro"/>
            </a:endParaRPr>
          </a:p>
        </p:txBody>
      </p:sp>
      <p:pic>
        <p:nvPicPr>
          <p:cNvPr id="1026" name="Picture 2" descr="A typical training pipeline contains the following serial operations: resize, RandomAffine, ColorJitter, RandomHorizonalFlip, RandomCrop, ToTensor and Normalize">
            <a:extLst>
              <a:ext uri="{FF2B5EF4-FFF2-40B4-BE49-F238E27FC236}">
                <a16:creationId xmlns:a16="http://schemas.microsoft.com/office/drawing/2014/main" id="{E88755B2-0720-F01F-D79E-F03E5C7329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232" y="1225315"/>
            <a:ext cx="7762568" cy="8476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BCE263D-A0CE-DDBD-E013-AED9E6BE5191}"/>
              </a:ext>
            </a:extLst>
          </p:cNvPr>
          <p:cNvPicPr>
            <a:picLocks noChangeAspect="1"/>
          </p:cNvPicPr>
          <p:nvPr/>
        </p:nvPicPr>
        <p:blipFill>
          <a:blip r:embed="rId4"/>
          <a:stretch>
            <a:fillRect/>
          </a:stretch>
        </p:blipFill>
        <p:spPr>
          <a:xfrm>
            <a:off x="2299074" y="2212258"/>
            <a:ext cx="4264492" cy="2791785"/>
          </a:xfrm>
          <a:prstGeom prst="rect">
            <a:avLst/>
          </a:prstGeom>
        </p:spPr>
      </p:pic>
    </p:spTree>
    <p:extLst>
      <p:ext uri="{BB962C8B-B14F-4D97-AF65-F5344CB8AC3E}">
        <p14:creationId xmlns:p14="http://schemas.microsoft.com/office/powerpoint/2010/main" val="4218845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469" name="Google Shape;1469;p247"/>
          <p:cNvSpPr txBox="1">
            <a:spLocks noGrp="1"/>
          </p:cNvSpPr>
          <p:nvPr>
            <p:ph type="title"/>
          </p:nvPr>
        </p:nvSpPr>
        <p:spPr>
          <a:xfrm>
            <a:off x="436075" y="566475"/>
            <a:ext cx="6034800" cy="719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Connect Sessions | Purpose</a:t>
            </a:r>
            <a:endParaRPr/>
          </a:p>
        </p:txBody>
      </p:sp>
      <p:sp>
        <p:nvSpPr>
          <p:cNvPr id="1470" name="Google Shape;1470;p247"/>
          <p:cNvSpPr txBox="1"/>
          <p:nvPr/>
        </p:nvSpPr>
        <p:spPr>
          <a:xfrm>
            <a:off x="436075" y="1341775"/>
            <a:ext cx="269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Open Sans"/>
                <a:ea typeface="Open Sans"/>
                <a:cs typeface="Open Sans"/>
                <a:sym typeface="Open Sans"/>
              </a:rPr>
              <a:t>A Connect Session </a:t>
            </a:r>
            <a:r>
              <a:rPr lang="en" b="1" dirty="0">
                <a:solidFill>
                  <a:schemeClr val="accent1"/>
                </a:solidFill>
                <a:latin typeface="Open Sans"/>
                <a:ea typeface="Open Sans"/>
                <a:cs typeface="Open Sans"/>
                <a:sym typeface="Open Sans"/>
              </a:rPr>
              <a:t>IS</a:t>
            </a:r>
            <a:r>
              <a:rPr lang="en" dirty="0">
                <a:latin typeface="Open Sans"/>
                <a:ea typeface="Open Sans"/>
                <a:cs typeface="Open Sans"/>
                <a:sym typeface="Open Sans"/>
              </a:rPr>
              <a:t>:</a:t>
            </a:r>
            <a:endParaRPr dirty="0">
              <a:solidFill>
                <a:srgbClr val="000000"/>
              </a:solidFill>
              <a:latin typeface="Open Sans"/>
              <a:ea typeface="Open Sans"/>
              <a:cs typeface="Open Sans"/>
              <a:sym typeface="Open Sans"/>
            </a:endParaRPr>
          </a:p>
        </p:txBody>
      </p:sp>
      <p:sp>
        <p:nvSpPr>
          <p:cNvPr id="1471" name="Google Shape;1471;p247"/>
          <p:cNvSpPr txBox="1"/>
          <p:nvPr/>
        </p:nvSpPr>
        <p:spPr>
          <a:xfrm>
            <a:off x="436075" y="1741975"/>
            <a:ext cx="4026600" cy="24936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Clr>
                <a:srgbClr val="2D3D4A"/>
              </a:buClr>
              <a:buSzPts val="1200"/>
              <a:buFont typeface="Open Sans Light"/>
              <a:buChar char="●"/>
            </a:pPr>
            <a:r>
              <a:rPr lang="en" sz="1200" dirty="0">
                <a:solidFill>
                  <a:srgbClr val="2D3D4A"/>
                </a:solidFill>
                <a:latin typeface="Open Sans Light"/>
                <a:ea typeface="Open Sans Light"/>
                <a:cs typeface="Open Sans Light"/>
                <a:sym typeface="Open Sans Light"/>
              </a:rPr>
              <a:t>Focused on learning, encouragement &amp; graduation for a group of students coached by a Udacity Session Lead</a:t>
            </a:r>
            <a:endParaRPr sz="1200" dirty="0">
              <a:solidFill>
                <a:srgbClr val="2D3D4A"/>
              </a:solidFill>
              <a:latin typeface="Open Sans Light"/>
              <a:ea typeface="Open Sans Light"/>
              <a:cs typeface="Open Sans Light"/>
              <a:sym typeface="Open Sans Light"/>
            </a:endParaRPr>
          </a:p>
          <a:p>
            <a:pPr marL="457200" lvl="0" indent="-304800" algn="l" rtl="0">
              <a:lnSpc>
                <a:spcPct val="115000"/>
              </a:lnSpc>
              <a:spcBef>
                <a:spcPts val="0"/>
              </a:spcBef>
              <a:spcAft>
                <a:spcPts val="0"/>
              </a:spcAft>
              <a:buClr>
                <a:srgbClr val="2D3D4A"/>
              </a:buClr>
              <a:buSzPts val="1200"/>
              <a:buFont typeface="Open Sans Light"/>
              <a:buChar char="●"/>
            </a:pPr>
            <a:r>
              <a:rPr lang="en" sz="1200" dirty="0">
                <a:solidFill>
                  <a:srgbClr val="2D3D4A"/>
                </a:solidFill>
                <a:latin typeface="Open Sans Light"/>
                <a:ea typeface="Open Sans Light"/>
                <a:cs typeface="Open Sans Light"/>
                <a:sym typeface="Open Sans Light"/>
              </a:rPr>
              <a:t>Setting weekly study goals </a:t>
            </a:r>
            <a:endParaRPr sz="1200" dirty="0">
              <a:solidFill>
                <a:srgbClr val="2D3D4A"/>
              </a:solidFill>
              <a:latin typeface="Open Sans Light"/>
              <a:ea typeface="Open Sans Light"/>
              <a:cs typeface="Open Sans Light"/>
              <a:sym typeface="Open Sans Light"/>
            </a:endParaRPr>
          </a:p>
          <a:p>
            <a:pPr marL="457200" lvl="0" indent="-304800" algn="l" rtl="0">
              <a:lnSpc>
                <a:spcPct val="115000"/>
              </a:lnSpc>
              <a:spcBef>
                <a:spcPts val="0"/>
              </a:spcBef>
              <a:spcAft>
                <a:spcPts val="0"/>
              </a:spcAft>
              <a:buClr>
                <a:srgbClr val="2D3D4A"/>
              </a:buClr>
              <a:buSzPts val="1200"/>
              <a:buFont typeface="Open Sans Light"/>
              <a:buChar char="●"/>
            </a:pPr>
            <a:r>
              <a:rPr lang="en" sz="1200" dirty="0">
                <a:solidFill>
                  <a:srgbClr val="2D3D4A"/>
                </a:solidFill>
                <a:latin typeface="Open Sans Light"/>
                <a:ea typeface="Open Sans Light"/>
                <a:cs typeface="Open Sans Light"/>
                <a:sym typeface="Open Sans Light"/>
              </a:rPr>
              <a:t>Helping each other with progress (including peer to peer)</a:t>
            </a:r>
            <a:endParaRPr sz="1200" dirty="0">
              <a:solidFill>
                <a:srgbClr val="2D3D4A"/>
              </a:solidFill>
              <a:latin typeface="Open Sans Light"/>
              <a:ea typeface="Open Sans Light"/>
              <a:cs typeface="Open Sans Light"/>
              <a:sym typeface="Open Sans Light"/>
            </a:endParaRPr>
          </a:p>
          <a:p>
            <a:pPr marL="457200" lvl="0" indent="-304800" algn="l" rtl="0">
              <a:lnSpc>
                <a:spcPct val="115000"/>
              </a:lnSpc>
              <a:spcBef>
                <a:spcPts val="0"/>
              </a:spcBef>
              <a:spcAft>
                <a:spcPts val="0"/>
              </a:spcAft>
              <a:buClr>
                <a:srgbClr val="2D3D4A"/>
              </a:buClr>
              <a:buSzPts val="1200"/>
              <a:buFont typeface="Open Sans Light"/>
              <a:buChar char="●"/>
            </a:pPr>
            <a:r>
              <a:rPr lang="en" sz="1200" dirty="0">
                <a:solidFill>
                  <a:srgbClr val="2D3D4A"/>
                </a:solidFill>
                <a:latin typeface="Open Sans Light"/>
                <a:ea typeface="Open Sans Light"/>
                <a:cs typeface="Open Sans Light"/>
                <a:sym typeface="Open Sans Light"/>
              </a:rPr>
              <a:t>Keeping everyone accountable for their responsibilities</a:t>
            </a:r>
            <a:endParaRPr sz="1200" dirty="0">
              <a:solidFill>
                <a:srgbClr val="2D3D4A"/>
              </a:solidFill>
              <a:latin typeface="Open Sans Light"/>
              <a:ea typeface="Open Sans Light"/>
              <a:cs typeface="Open Sans Light"/>
              <a:sym typeface="Open Sans Light"/>
            </a:endParaRPr>
          </a:p>
          <a:p>
            <a:pPr marL="457200" lvl="0" indent="-304800" algn="l" rtl="0">
              <a:lnSpc>
                <a:spcPct val="115000"/>
              </a:lnSpc>
              <a:spcBef>
                <a:spcPts val="0"/>
              </a:spcBef>
              <a:spcAft>
                <a:spcPts val="0"/>
              </a:spcAft>
              <a:buClr>
                <a:srgbClr val="2D3D4A"/>
              </a:buClr>
              <a:buSzPts val="1200"/>
              <a:buFont typeface="Open Sans Light"/>
              <a:buChar char="●"/>
            </a:pPr>
            <a:r>
              <a:rPr lang="en" sz="1200" dirty="0">
                <a:solidFill>
                  <a:srgbClr val="2D3D4A"/>
                </a:solidFill>
                <a:latin typeface="Open Sans Light"/>
                <a:ea typeface="Open Sans Light"/>
                <a:cs typeface="Open Sans Light"/>
                <a:sym typeface="Open Sans Light"/>
              </a:rPr>
              <a:t>A way to meet individuals in tech field &amp; learn about the industry</a:t>
            </a:r>
            <a:endParaRPr sz="1200" dirty="0">
              <a:solidFill>
                <a:srgbClr val="2D3D4A"/>
              </a:solidFill>
              <a:latin typeface="Open Sans Light"/>
              <a:ea typeface="Open Sans Light"/>
              <a:cs typeface="Open Sans Light"/>
              <a:sym typeface="Open Sans Light"/>
            </a:endParaRPr>
          </a:p>
          <a:p>
            <a:pPr marL="457200" lvl="0" indent="-304800" algn="l" rtl="0">
              <a:lnSpc>
                <a:spcPct val="115000"/>
              </a:lnSpc>
              <a:spcBef>
                <a:spcPts val="0"/>
              </a:spcBef>
              <a:spcAft>
                <a:spcPts val="0"/>
              </a:spcAft>
              <a:buClr>
                <a:schemeClr val="accent1"/>
              </a:buClr>
              <a:buSzPts val="1200"/>
              <a:buFont typeface="Open Sans"/>
              <a:buChar char="●"/>
            </a:pPr>
            <a:r>
              <a:rPr lang="en" sz="1200" b="1" dirty="0">
                <a:solidFill>
                  <a:schemeClr val="accent1"/>
                </a:solidFill>
                <a:latin typeface="Open Sans"/>
                <a:ea typeface="Open Sans"/>
                <a:cs typeface="Open Sans"/>
                <a:sym typeface="Open Sans"/>
              </a:rPr>
              <a:t>Mandatory</a:t>
            </a:r>
            <a:endParaRPr sz="1200" b="1" dirty="0">
              <a:solidFill>
                <a:schemeClr val="accent1"/>
              </a:solidFill>
              <a:latin typeface="Open Sans"/>
              <a:ea typeface="Open Sans"/>
              <a:cs typeface="Open Sans"/>
              <a:sym typeface="Open Sans"/>
            </a:endParaRPr>
          </a:p>
        </p:txBody>
      </p:sp>
      <p:sp>
        <p:nvSpPr>
          <p:cNvPr id="1472" name="Google Shape;1472;p247"/>
          <p:cNvSpPr txBox="1"/>
          <p:nvPr/>
        </p:nvSpPr>
        <p:spPr>
          <a:xfrm>
            <a:off x="4624675" y="1341775"/>
            <a:ext cx="269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A Connect Session </a:t>
            </a:r>
            <a:r>
              <a:rPr lang="en" b="1">
                <a:solidFill>
                  <a:srgbClr val="C82506"/>
                </a:solidFill>
                <a:latin typeface="Open Sans"/>
                <a:ea typeface="Open Sans"/>
                <a:cs typeface="Open Sans"/>
                <a:sym typeface="Open Sans"/>
              </a:rPr>
              <a:t>IS NOT</a:t>
            </a:r>
            <a:r>
              <a:rPr lang="en">
                <a:latin typeface="Open Sans"/>
                <a:ea typeface="Open Sans"/>
                <a:cs typeface="Open Sans"/>
                <a:sym typeface="Open Sans"/>
              </a:rPr>
              <a:t>:</a:t>
            </a:r>
            <a:endParaRPr>
              <a:solidFill>
                <a:srgbClr val="000000"/>
              </a:solidFill>
              <a:latin typeface="Open Sans"/>
              <a:ea typeface="Open Sans"/>
              <a:cs typeface="Open Sans"/>
              <a:sym typeface="Open Sans"/>
            </a:endParaRPr>
          </a:p>
        </p:txBody>
      </p:sp>
      <p:sp>
        <p:nvSpPr>
          <p:cNvPr id="1473" name="Google Shape;1473;p247"/>
          <p:cNvSpPr txBox="1"/>
          <p:nvPr/>
        </p:nvSpPr>
        <p:spPr>
          <a:xfrm>
            <a:off x="4572000" y="1741975"/>
            <a:ext cx="4026600" cy="923400"/>
          </a:xfrm>
          <a:prstGeom prst="rect">
            <a:avLst/>
          </a:prstGeom>
          <a:noFill/>
          <a:ln>
            <a:noFill/>
          </a:ln>
        </p:spPr>
        <p:txBody>
          <a:bodyPr spcFirstLastPara="1" wrap="square" lIns="91425" tIns="91425" rIns="91425" bIns="91425" anchor="t" anchorCtr="0">
            <a:spAutoFit/>
          </a:bodyPr>
          <a:lstStyle/>
          <a:p>
            <a:pPr marL="457200" lvl="0" indent="-304800" algn="l" rtl="0">
              <a:lnSpc>
                <a:spcPct val="100000"/>
              </a:lnSpc>
              <a:spcBef>
                <a:spcPts val="0"/>
              </a:spcBef>
              <a:spcAft>
                <a:spcPts val="0"/>
              </a:spcAft>
              <a:buClr>
                <a:srgbClr val="2D3D4A"/>
              </a:buClr>
              <a:buSzPts val="1200"/>
              <a:buFont typeface="Open Sans Light"/>
              <a:buChar char="●"/>
            </a:pPr>
            <a:r>
              <a:rPr lang="en" sz="1200" dirty="0">
                <a:solidFill>
                  <a:srgbClr val="2D3D4A"/>
                </a:solidFill>
                <a:latin typeface="Open Sans Light"/>
                <a:ea typeface="Open Sans Light"/>
                <a:cs typeface="Open Sans Light"/>
                <a:sym typeface="Open Sans Light"/>
              </a:rPr>
              <a:t>A social meetup</a:t>
            </a:r>
            <a:endParaRPr sz="1200" dirty="0">
              <a:solidFill>
                <a:srgbClr val="2D3D4A"/>
              </a:solidFill>
              <a:latin typeface="Open Sans Light"/>
              <a:ea typeface="Open Sans Light"/>
              <a:cs typeface="Open Sans Light"/>
              <a:sym typeface="Open Sans Light"/>
            </a:endParaRPr>
          </a:p>
          <a:p>
            <a:pPr marL="457200" lvl="0" indent="-304800" algn="l" rtl="0">
              <a:lnSpc>
                <a:spcPct val="100000"/>
              </a:lnSpc>
              <a:spcBef>
                <a:spcPts val="0"/>
              </a:spcBef>
              <a:spcAft>
                <a:spcPts val="0"/>
              </a:spcAft>
              <a:buClr>
                <a:srgbClr val="2D3D4A"/>
              </a:buClr>
              <a:buSzPts val="1200"/>
              <a:buFont typeface="Open Sans Light"/>
              <a:buChar char="●"/>
            </a:pPr>
            <a:r>
              <a:rPr lang="en" sz="1200" dirty="0">
                <a:solidFill>
                  <a:srgbClr val="2D3D4A"/>
                </a:solidFill>
                <a:latin typeface="Open Sans Light"/>
                <a:ea typeface="Open Sans Light"/>
                <a:cs typeface="Open Sans Light"/>
                <a:sym typeface="Open Sans Light"/>
              </a:rPr>
              <a:t>A study group</a:t>
            </a:r>
            <a:endParaRPr sz="1200" dirty="0">
              <a:solidFill>
                <a:srgbClr val="2D3D4A"/>
              </a:solidFill>
              <a:latin typeface="Open Sans Light"/>
              <a:ea typeface="Open Sans Light"/>
              <a:cs typeface="Open Sans Light"/>
              <a:sym typeface="Open Sans Light"/>
            </a:endParaRPr>
          </a:p>
          <a:p>
            <a:pPr marL="457200" lvl="0" indent="-304800" algn="l" rtl="0">
              <a:lnSpc>
                <a:spcPct val="100000"/>
              </a:lnSpc>
              <a:spcBef>
                <a:spcPts val="0"/>
              </a:spcBef>
              <a:spcAft>
                <a:spcPts val="0"/>
              </a:spcAft>
              <a:buClr>
                <a:srgbClr val="2D3D4A"/>
              </a:buClr>
              <a:buSzPts val="1200"/>
              <a:buFont typeface="Open Sans Light"/>
              <a:buChar char="●"/>
            </a:pPr>
            <a:r>
              <a:rPr lang="en" sz="1200" dirty="0">
                <a:solidFill>
                  <a:srgbClr val="2D3D4A"/>
                </a:solidFill>
                <a:latin typeface="Open Sans Light"/>
                <a:ea typeface="Open Sans Light"/>
                <a:cs typeface="Open Sans Light"/>
                <a:sym typeface="Open Sans Light"/>
              </a:rPr>
              <a:t>A substitute for online learning</a:t>
            </a:r>
            <a:endParaRPr sz="1200" dirty="0">
              <a:solidFill>
                <a:srgbClr val="2D3D4A"/>
              </a:solidFill>
              <a:latin typeface="Open Sans Light"/>
              <a:ea typeface="Open Sans Light"/>
              <a:cs typeface="Open Sans Light"/>
              <a:sym typeface="Open Sans Light"/>
            </a:endParaRPr>
          </a:p>
          <a:p>
            <a:pPr marL="457200" lvl="0" indent="-304800" algn="l" rtl="0">
              <a:lnSpc>
                <a:spcPct val="100000"/>
              </a:lnSpc>
              <a:spcBef>
                <a:spcPts val="0"/>
              </a:spcBef>
              <a:spcAft>
                <a:spcPts val="0"/>
              </a:spcAft>
              <a:buClr>
                <a:srgbClr val="C82506"/>
              </a:buClr>
              <a:buSzPts val="1200"/>
              <a:buFont typeface="Open Sans"/>
              <a:buChar char="●"/>
            </a:pPr>
            <a:r>
              <a:rPr lang="en" sz="1200" b="1" dirty="0">
                <a:solidFill>
                  <a:srgbClr val="C82506"/>
                </a:solidFill>
                <a:latin typeface="Open Sans"/>
                <a:ea typeface="Open Sans"/>
                <a:cs typeface="Open Sans"/>
                <a:sym typeface="Open Sans"/>
              </a:rPr>
              <a:t>Optional</a:t>
            </a:r>
            <a:endParaRPr sz="1200" b="1" dirty="0">
              <a:solidFill>
                <a:srgbClr val="C82506"/>
              </a:solidFill>
              <a:latin typeface="Open Sans"/>
              <a:ea typeface="Open Sans"/>
              <a:cs typeface="Open Sans"/>
              <a:sym typeface="Open Sans"/>
            </a:endParaRPr>
          </a:p>
        </p:txBody>
      </p:sp>
      <p:cxnSp>
        <p:nvCxnSpPr>
          <p:cNvPr id="1474" name="Google Shape;1474;p247"/>
          <p:cNvCxnSpPr/>
          <p:nvPr/>
        </p:nvCxnSpPr>
        <p:spPr>
          <a:xfrm rot="10800000" flipH="1">
            <a:off x="354725" y="1731825"/>
            <a:ext cx="3839400" cy="10500"/>
          </a:xfrm>
          <a:prstGeom prst="straightConnector1">
            <a:avLst/>
          </a:prstGeom>
          <a:noFill/>
          <a:ln w="9525" cap="flat" cmpd="sng">
            <a:solidFill>
              <a:srgbClr val="595959"/>
            </a:solidFill>
            <a:prstDash val="solid"/>
            <a:round/>
            <a:headEnd type="none" w="med" len="med"/>
            <a:tailEnd type="none" w="med" len="med"/>
          </a:ln>
        </p:spPr>
      </p:cxnSp>
      <p:cxnSp>
        <p:nvCxnSpPr>
          <p:cNvPr id="1475" name="Google Shape;1475;p247"/>
          <p:cNvCxnSpPr/>
          <p:nvPr/>
        </p:nvCxnSpPr>
        <p:spPr>
          <a:xfrm rot="10800000" flipH="1">
            <a:off x="4589400" y="1731825"/>
            <a:ext cx="3839400" cy="10500"/>
          </a:xfrm>
          <a:prstGeom prst="straightConnector1">
            <a:avLst/>
          </a:prstGeom>
          <a:noFill/>
          <a:ln w="9525" cap="flat" cmpd="sng">
            <a:solidFill>
              <a:srgbClr val="595959"/>
            </a:solidFill>
            <a:prstDash val="solid"/>
            <a:round/>
            <a:headEnd type="none" w="med" len="med"/>
            <a:tailEnd type="none" w="med" len="med"/>
          </a:ln>
        </p:spPr>
      </p:cxnSp>
      <p:cxnSp>
        <p:nvCxnSpPr>
          <p:cNvPr id="1476" name="Google Shape;1476;p247"/>
          <p:cNvCxnSpPr/>
          <p:nvPr/>
        </p:nvCxnSpPr>
        <p:spPr>
          <a:xfrm>
            <a:off x="4444650" y="1285875"/>
            <a:ext cx="0" cy="3592200"/>
          </a:xfrm>
          <a:prstGeom prst="straightConnector1">
            <a:avLst/>
          </a:prstGeom>
          <a:noFill/>
          <a:ln w="19050" cap="flat" cmpd="sng">
            <a:solidFill>
              <a:schemeClr val="accent1"/>
            </a:solidFill>
            <a:prstDash val="dot"/>
            <a:round/>
            <a:headEnd type="none" w="med" len="med"/>
            <a:tailEnd type="none" w="med" len="med"/>
          </a:ln>
        </p:spPr>
      </p:cxnSp>
      <p:sp>
        <p:nvSpPr>
          <p:cNvPr id="1477" name="Google Shape;1477;p247"/>
          <p:cNvSpPr txBox="1">
            <a:spLocks noGrp="1"/>
          </p:cNvSpPr>
          <p:nvPr>
            <p:ph type="subTitle" idx="1"/>
          </p:nvPr>
        </p:nvSpPr>
        <p:spPr>
          <a:xfrm>
            <a:off x="612600" y="127050"/>
            <a:ext cx="7954200" cy="216600"/>
          </a:xfrm>
          <a:prstGeom prst="rect">
            <a:avLst/>
          </a:prstGeom>
        </p:spPr>
        <p:txBody>
          <a:bodyPr spcFirstLastPara="1" wrap="square" lIns="0" tIns="0" rIns="0" bIns="0" anchor="ctr" anchorCtr="0">
            <a:noAutofit/>
          </a:bodyPr>
          <a:lstStyle/>
          <a:p>
            <a:pPr marL="0" lvl="0" indent="0" algn="l" rtl="0">
              <a:spcBef>
                <a:spcPts val="0"/>
              </a:spcBef>
              <a:spcAft>
                <a:spcPts val="1200"/>
              </a:spcAft>
              <a:buNone/>
            </a:pPr>
            <a:r>
              <a:rPr lang="en"/>
              <a:t>Connect Session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64"/>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b="1" i="1" u="sng" dirty="0"/>
              <a:t>Important</a:t>
            </a:r>
            <a:r>
              <a:rPr lang="en" i="1" dirty="0"/>
              <a:t>: Don’t Use Extensive Augmentation. By that You are ruining your Original DataSet &amp; Features and your model might strugglr to Learn</a:t>
            </a:r>
            <a:endParaRPr i="1" dirty="0"/>
          </a:p>
        </p:txBody>
      </p:sp>
    </p:spTree>
    <p:extLst>
      <p:ext uri="{BB962C8B-B14F-4D97-AF65-F5344CB8AC3E}">
        <p14:creationId xmlns:p14="http://schemas.microsoft.com/office/powerpoint/2010/main" val="17950760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6" name="Google Shape;466;p74"/>
          <p:cNvSpPr txBox="1">
            <a:spLocks noGrp="1"/>
          </p:cNvSpPr>
          <p:nvPr>
            <p:ph type="subTitle" idx="1"/>
          </p:nvPr>
        </p:nvSpPr>
        <p:spPr>
          <a:xfrm>
            <a:off x="184731" y="265391"/>
            <a:ext cx="7954200" cy="216600"/>
          </a:xfrm>
          <a:prstGeom prst="rect">
            <a:avLst/>
          </a:prstGeom>
        </p:spPr>
        <p:txBody>
          <a:bodyPr spcFirstLastPara="1" wrap="square" lIns="0" tIns="0" rIns="0" bIns="0" anchor="ctr" anchorCtr="0">
            <a:noAutofit/>
          </a:bodyPr>
          <a:lstStyle/>
          <a:p>
            <a:pPr marL="0" lvl="0" indent="0" algn="l" rtl="0">
              <a:spcBef>
                <a:spcPts val="0"/>
              </a:spcBef>
              <a:spcAft>
                <a:spcPts val="1200"/>
              </a:spcAft>
              <a:buNone/>
            </a:pPr>
            <a:r>
              <a:rPr lang="en" i="1" dirty="0"/>
              <a:t>Data Augmentation</a:t>
            </a:r>
            <a:endParaRPr lang="en-US" dirty="0"/>
          </a:p>
        </p:txBody>
      </p:sp>
      <p:sp>
        <p:nvSpPr>
          <p:cNvPr id="2" name="TextBox 1">
            <a:extLst>
              <a:ext uri="{FF2B5EF4-FFF2-40B4-BE49-F238E27FC236}">
                <a16:creationId xmlns:a16="http://schemas.microsoft.com/office/drawing/2014/main" id="{BB6C98CD-86AC-E58A-E00E-6F4D7A0FDF94}"/>
              </a:ext>
            </a:extLst>
          </p:cNvPr>
          <p:cNvSpPr txBox="1"/>
          <p:nvPr/>
        </p:nvSpPr>
        <p:spPr>
          <a:xfrm>
            <a:off x="122904" y="715930"/>
            <a:ext cx="8898192" cy="3970318"/>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b="1" i="0" dirty="0" err="1">
                <a:solidFill>
                  <a:srgbClr val="374151"/>
                </a:solidFill>
                <a:effectLst/>
                <a:latin typeface="Söhne"/>
                <a:hlinkClick r:id="rId3"/>
              </a:rPr>
              <a:t>RandomAffine</a:t>
            </a:r>
            <a:r>
              <a:rPr lang="en-US" b="1" i="0" dirty="0">
                <a:solidFill>
                  <a:srgbClr val="374151"/>
                </a:solidFill>
                <a:effectLst/>
                <a:latin typeface="Söhne"/>
              </a:rPr>
              <a:t>: </a:t>
            </a:r>
          </a:p>
          <a:p>
            <a:pPr marL="285750" indent="-285750">
              <a:buFont typeface="Arial" panose="020B0604020202020204" pitchFamily="34" charset="0"/>
              <a:buChar char="•"/>
            </a:pPr>
            <a:r>
              <a:rPr lang="en-US" dirty="0">
                <a:solidFill>
                  <a:srgbClr val="374151"/>
                </a:solidFill>
                <a:latin typeface="Söhne"/>
              </a:rPr>
              <a:t>Scaling </a:t>
            </a:r>
            <a:r>
              <a:rPr lang="en-US" dirty="0">
                <a:solidFill>
                  <a:srgbClr val="374151"/>
                </a:solidFill>
                <a:latin typeface="Söhne"/>
                <a:sym typeface="Wingdings" panose="05000000000000000000" pitchFamily="2" charset="2"/>
              </a:rPr>
              <a:t> resizing to larger (adding pixels)/ smaller images (removing pixels ).</a:t>
            </a:r>
          </a:p>
          <a:p>
            <a:pPr marL="285750" indent="-285750">
              <a:buFont typeface="Arial" panose="020B0604020202020204" pitchFamily="34" charset="0"/>
              <a:buChar char="•"/>
            </a:pPr>
            <a:r>
              <a:rPr lang="en-US" dirty="0">
                <a:solidFill>
                  <a:srgbClr val="374151"/>
                </a:solidFill>
                <a:latin typeface="Söhne"/>
                <a:sym typeface="Wingdings" panose="05000000000000000000" pitchFamily="2" charset="2"/>
              </a:rPr>
              <a:t>Estimation of pixel values to be added while maintaining Input size  is called </a:t>
            </a:r>
            <a:r>
              <a:rPr lang="en-US" b="1" dirty="0">
                <a:solidFill>
                  <a:srgbClr val="374151"/>
                </a:solidFill>
                <a:latin typeface="Söhne"/>
                <a:sym typeface="Wingdings" panose="05000000000000000000" pitchFamily="2" charset="2"/>
              </a:rPr>
              <a:t>Interpolation.</a:t>
            </a:r>
          </a:p>
          <a:p>
            <a:pPr marL="285750" indent="-285750">
              <a:buFont typeface="Wingdings" panose="05000000000000000000" pitchFamily="2" charset="2"/>
              <a:buChar char="q"/>
            </a:pPr>
            <a:r>
              <a:rPr lang="en-US" dirty="0">
                <a:solidFill>
                  <a:srgbClr val="374151"/>
                </a:solidFill>
                <a:latin typeface="Söhne"/>
                <a:sym typeface="Wingdings" panose="05000000000000000000" pitchFamily="2" charset="2"/>
              </a:rPr>
              <a:t> </a:t>
            </a:r>
            <a:r>
              <a:rPr lang="en-US" b="1" i="0" dirty="0">
                <a:effectLst/>
                <a:latin typeface="Söhne"/>
              </a:rPr>
              <a:t>Nearest Neighbor Interpolation: </a:t>
            </a:r>
            <a:r>
              <a:rPr lang="en-US" i="0" dirty="0">
                <a:effectLst/>
                <a:latin typeface="Söhne"/>
              </a:rPr>
              <a:t>each new pixel takes the value of the nearest original pixel</a:t>
            </a:r>
          </a:p>
          <a:p>
            <a:pPr marL="285750" indent="-285750">
              <a:buFont typeface="Wingdings" panose="05000000000000000000" pitchFamily="2" charset="2"/>
              <a:buChar char="q"/>
            </a:pPr>
            <a:r>
              <a:rPr lang="en-US" b="1" i="0" dirty="0">
                <a:effectLst/>
                <a:latin typeface="Söhne"/>
              </a:rPr>
              <a:t>Bilinear Interpolation: </a:t>
            </a:r>
            <a:r>
              <a:rPr lang="en-US" i="0" dirty="0">
                <a:effectLst/>
                <a:latin typeface="Söhne"/>
              </a:rPr>
              <a:t>It calculates the weighted average of the nearest pixels based on their distances from the new pixel</a:t>
            </a:r>
          </a:p>
          <a:p>
            <a:endParaRPr lang="en-US" b="1" i="0" dirty="0">
              <a:solidFill>
                <a:srgbClr val="374151"/>
              </a:solidFill>
              <a:effectLst/>
              <a:latin typeface="Söhne"/>
            </a:endParaRPr>
          </a:p>
          <a:p>
            <a:endParaRPr lang="en-US" b="1" dirty="0">
              <a:solidFill>
                <a:srgbClr val="374151"/>
              </a:solidFill>
              <a:latin typeface="Söhne"/>
            </a:endParaRPr>
          </a:p>
          <a:p>
            <a:endParaRPr lang="en-US" b="1" i="0" dirty="0">
              <a:solidFill>
                <a:srgbClr val="374151"/>
              </a:solidFill>
              <a:effectLst/>
              <a:latin typeface="Söhne"/>
            </a:endParaRPr>
          </a:p>
          <a:p>
            <a:endParaRPr lang="en-US" b="1" dirty="0">
              <a:solidFill>
                <a:srgbClr val="374151"/>
              </a:solidFill>
              <a:latin typeface="Söhne"/>
            </a:endParaRPr>
          </a:p>
          <a:p>
            <a:r>
              <a:rPr lang="en-US" b="1" i="0" dirty="0">
                <a:solidFill>
                  <a:srgbClr val="374151"/>
                </a:solidFill>
                <a:effectLst/>
                <a:latin typeface="Söhne"/>
              </a:rPr>
              <a:t> </a:t>
            </a:r>
          </a:p>
          <a:p>
            <a:endParaRPr lang="en-US" b="1" dirty="0">
              <a:solidFill>
                <a:srgbClr val="374151"/>
              </a:solidFill>
              <a:latin typeface="Söhne"/>
            </a:endParaRPr>
          </a:p>
          <a:p>
            <a:endParaRPr lang="en-US" b="1" i="0" dirty="0">
              <a:solidFill>
                <a:srgbClr val="374151"/>
              </a:solidFill>
              <a:effectLst/>
              <a:latin typeface="Söhne"/>
            </a:endParaRPr>
          </a:p>
          <a:p>
            <a:endParaRPr lang="en-US" b="1" dirty="0">
              <a:solidFill>
                <a:srgbClr val="374151"/>
              </a:solidFill>
              <a:latin typeface="Söhne"/>
            </a:endParaRPr>
          </a:p>
          <a:p>
            <a:endParaRPr lang="en-US" b="1" i="0" dirty="0">
              <a:solidFill>
                <a:srgbClr val="374151"/>
              </a:solidFill>
              <a:effectLst/>
              <a:latin typeface="Söhne"/>
            </a:endParaRPr>
          </a:p>
          <a:p>
            <a:endParaRPr lang="en-US" b="1" dirty="0">
              <a:solidFill>
                <a:srgbClr val="374151"/>
              </a:solidFill>
              <a:latin typeface="Söhne"/>
            </a:endParaRPr>
          </a:p>
          <a:p>
            <a:endParaRPr lang="en-US" b="1" i="0" dirty="0">
              <a:solidFill>
                <a:srgbClr val="374151"/>
              </a:solidFill>
              <a:effectLst/>
              <a:latin typeface="Söhne"/>
            </a:endParaRPr>
          </a:p>
          <a:p>
            <a:endParaRPr lang="en-US" dirty="0">
              <a:solidFill>
                <a:srgbClr val="242424"/>
              </a:solidFill>
              <a:latin typeface="source-serif-pro"/>
            </a:endParaRPr>
          </a:p>
        </p:txBody>
      </p:sp>
      <p:pic>
        <p:nvPicPr>
          <p:cNvPr id="4" name="Picture 3">
            <a:extLst>
              <a:ext uri="{FF2B5EF4-FFF2-40B4-BE49-F238E27FC236}">
                <a16:creationId xmlns:a16="http://schemas.microsoft.com/office/drawing/2014/main" id="{91AC060B-B3B3-8C31-78D7-1F8DFB58FD3F}"/>
              </a:ext>
            </a:extLst>
          </p:cNvPr>
          <p:cNvPicPr>
            <a:picLocks noChangeAspect="1"/>
          </p:cNvPicPr>
          <p:nvPr/>
        </p:nvPicPr>
        <p:blipFill>
          <a:blip r:embed="rId4"/>
          <a:stretch>
            <a:fillRect/>
          </a:stretch>
        </p:blipFill>
        <p:spPr>
          <a:xfrm>
            <a:off x="897522" y="2179691"/>
            <a:ext cx="6941574" cy="2426058"/>
          </a:xfrm>
          <a:prstGeom prst="rect">
            <a:avLst/>
          </a:prstGeom>
        </p:spPr>
      </p:pic>
    </p:spTree>
    <p:extLst>
      <p:ext uri="{BB962C8B-B14F-4D97-AF65-F5344CB8AC3E}">
        <p14:creationId xmlns:p14="http://schemas.microsoft.com/office/powerpoint/2010/main" val="1840385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6" name="Google Shape;466;p74"/>
          <p:cNvSpPr txBox="1">
            <a:spLocks noGrp="1"/>
          </p:cNvSpPr>
          <p:nvPr>
            <p:ph type="subTitle" idx="1"/>
          </p:nvPr>
        </p:nvSpPr>
        <p:spPr>
          <a:xfrm>
            <a:off x="184731" y="265391"/>
            <a:ext cx="7954200" cy="216600"/>
          </a:xfrm>
          <a:prstGeom prst="rect">
            <a:avLst/>
          </a:prstGeom>
        </p:spPr>
        <p:txBody>
          <a:bodyPr spcFirstLastPara="1" wrap="square" lIns="0" tIns="0" rIns="0" bIns="0" anchor="ctr" anchorCtr="0">
            <a:noAutofit/>
          </a:bodyPr>
          <a:lstStyle/>
          <a:p>
            <a:pPr marL="0" lvl="0" indent="0" algn="l" rtl="0">
              <a:spcBef>
                <a:spcPts val="0"/>
              </a:spcBef>
              <a:spcAft>
                <a:spcPts val="1200"/>
              </a:spcAft>
              <a:buNone/>
            </a:pPr>
            <a:r>
              <a:rPr lang="en" i="1" dirty="0"/>
              <a:t>Data Augmentation</a:t>
            </a:r>
            <a:endParaRPr lang="en-US" dirty="0"/>
          </a:p>
        </p:txBody>
      </p:sp>
      <p:sp>
        <p:nvSpPr>
          <p:cNvPr id="2" name="TextBox 1">
            <a:extLst>
              <a:ext uri="{FF2B5EF4-FFF2-40B4-BE49-F238E27FC236}">
                <a16:creationId xmlns:a16="http://schemas.microsoft.com/office/drawing/2014/main" id="{BB6C98CD-86AC-E58A-E00E-6F4D7A0FDF94}"/>
              </a:ext>
            </a:extLst>
          </p:cNvPr>
          <p:cNvSpPr txBox="1"/>
          <p:nvPr/>
        </p:nvSpPr>
        <p:spPr>
          <a:xfrm>
            <a:off x="122904" y="715930"/>
            <a:ext cx="8898192" cy="3108543"/>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b="1" i="0" dirty="0" err="1">
                <a:solidFill>
                  <a:srgbClr val="374151"/>
                </a:solidFill>
                <a:effectLst/>
                <a:latin typeface="Söhne"/>
                <a:hlinkClick r:id="rId3"/>
              </a:rPr>
              <a:t>RandomAffine</a:t>
            </a:r>
            <a:r>
              <a:rPr lang="en-US" b="1" i="0" dirty="0">
                <a:solidFill>
                  <a:srgbClr val="374151"/>
                </a:solidFill>
                <a:effectLst/>
                <a:latin typeface="Söhne"/>
              </a:rPr>
              <a:t>: </a:t>
            </a:r>
          </a:p>
          <a:p>
            <a:pPr marL="285750" indent="-285750">
              <a:buFont typeface="Arial" panose="020B0604020202020204" pitchFamily="34" charset="0"/>
              <a:buChar char="•"/>
            </a:pPr>
            <a:r>
              <a:rPr lang="en-US" dirty="0">
                <a:solidFill>
                  <a:srgbClr val="374151"/>
                </a:solidFill>
                <a:latin typeface="Söhne"/>
              </a:rPr>
              <a:t>Translation </a:t>
            </a:r>
            <a:r>
              <a:rPr lang="en-US" dirty="0">
                <a:solidFill>
                  <a:srgbClr val="374151"/>
                </a:solidFill>
                <a:latin typeface="Söhne"/>
                <a:sym typeface="Wingdings" panose="05000000000000000000" pitchFamily="2" charset="2"/>
              </a:rPr>
              <a:t> </a:t>
            </a:r>
            <a:r>
              <a:rPr lang="en-US" b="0" i="0" dirty="0">
                <a:solidFill>
                  <a:srgbClr val="262626"/>
                </a:solidFill>
                <a:effectLst/>
                <a:latin typeface="FreightSans"/>
              </a:rPr>
              <a:t>tuple of maximum absolute fraction for horizontal and vertical translations </a:t>
            </a:r>
          </a:p>
          <a:p>
            <a:endParaRPr lang="en-US" b="1" i="0" dirty="0">
              <a:solidFill>
                <a:srgbClr val="374151"/>
              </a:solidFill>
              <a:effectLst/>
              <a:latin typeface="Söhne"/>
            </a:endParaRPr>
          </a:p>
          <a:p>
            <a:endParaRPr lang="en-US" b="1" dirty="0">
              <a:solidFill>
                <a:srgbClr val="374151"/>
              </a:solidFill>
              <a:latin typeface="Söhne"/>
            </a:endParaRPr>
          </a:p>
          <a:p>
            <a:endParaRPr lang="en-US" b="1" i="0" dirty="0">
              <a:solidFill>
                <a:srgbClr val="374151"/>
              </a:solidFill>
              <a:effectLst/>
              <a:latin typeface="Söhne"/>
            </a:endParaRPr>
          </a:p>
          <a:p>
            <a:endParaRPr lang="en-US" b="1" dirty="0">
              <a:solidFill>
                <a:srgbClr val="374151"/>
              </a:solidFill>
              <a:latin typeface="Söhne"/>
            </a:endParaRPr>
          </a:p>
          <a:p>
            <a:r>
              <a:rPr lang="en-US" b="1" i="0" dirty="0">
                <a:solidFill>
                  <a:srgbClr val="374151"/>
                </a:solidFill>
                <a:effectLst/>
                <a:latin typeface="Söhne"/>
              </a:rPr>
              <a:t> </a:t>
            </a:r>
          </a:p>
          <a:p>
            <a:endParaRPr lang="en-US" b="1" dirty="0">
              <a:solidFill>
                <a:srgbClr val="374151"/>
              </a:solidFill>
              <a:latin typeface="Söhne"/>
            </a:endParaRPr>
          </a:p>
          <a:p>
            <a:endParaRPr lang="en-US" b="1" i="0" dirty="0">
              <a:solidFill>
                <a:srgbClr val="374151"/>
              </a:solidFill>
              <a:effectLst/>
              <a:latin typeface="Söhne"/>
            </a:endParaRPr>
          </a:p>
          <a:p>
            <a:endParaRPr lang="en-US" b="1" dirty="0">
              <a:solidFill>
                <a:srgbClr val="374151"/>
              </a:solidFill>
              <a:latin typeface="Söhne"/>
            </a:endParaRPr>
          </a:p>
          <a:p>
            <a:endParaRPr lang="en-US" b="1" i="0" dirty="0">
              <a:solidFill>
                <a:srgbClr val="374151"/>
              </a:solidFill>
              <a:effectLst/>
              <a:latin typeface="Söhne"/>
            </a:endParaRPr>
          </a:p>
          <a:p>
            <a:endParaRPr lang="en-US" b="1" dirty="0">
              <a:solidFill>
                <a:srgbClr val="374151"/>
              </a:solidFill>
              <a:latin typeface="Söhne"/>
            </a:endParaRPr>
          </a:p>
          <a:p>
            <a:endParaRPr lang="en-US" b="1" i="0" dirty="0">
              <a:solidFill>
                <a:srgbClr val="374151"/>
              </a:solidFill>
              <a:effectLst/>
              <a:latin typeface="Söhne"/>
            </a:endParaRPr>
          </a:p>
          <a:p>
            <a:endParaRPr lang="en-US" dirty="0">
              <a:solidFill>
                <a:srgbClr val="242424"/>
              </a:solidFill>
              <a:latin typeface="source-serif-pro"/>
            </a:endParaRPr>
          </a:p>
        </p:txBody>
      </p:sp>
      <p:pic>
        <p:nvPicPr>
          <p:cNvPr id="7" name="Picture 6">
            <a:extLst>
              <a:ext uri="{FF2B5EF4-FFF2-40B4-BE49-F238E27FC236}">
                <a16:creationId xmlns:a16="http://schemas.microsoft.com/office/drawing/2014/main" id="{66C5E676-71DB-255C-15E1-9769A1EC6A81}"/>
              </a:ext>
            </a:extLst>
          </p:cNvPr>
          <p:cNvPicPr>
            <a:picLocks noChangeAspect="1"/>
          </p:cNvPicPr>
          <p:nvPr/>
        </p:nvPicPr>
        <p:blipFill>
          <a:blip r:embed="rId4"/>
          <a:stretch>
            <a:fillRect/>
          </a:stretch>
        </p:blipFill>
        <p:spPr>
          <a:xfrm>
            <a:off x="722671" y="1642844"/>
            <a:ext cx="7698658" cy="1857811"/>
          </a:xfrm>
          <a:prstGeom prst="rect">
            <a:avLst/>
          </a:prstGeom>
        </p:spPr>
      </p:pic>
    </p:spTree>
    <p:extLst>
      <p:ext uri="{BB962C8B-B14F-4D97-AF65-F5344CB8AC3E}">
        <p14:creationId xmlns:p14="http://schemas.microsoft.com/office/powerpoint/2010/main" val="39938153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6" name="Google Shape;466;p74"/>
          <p:cNvSpPr txBox="1">
            <a:spLocks noGrp="1"/>
          </p:cNvSpPr>
          <p:nvPr>
            <p:ph type="subTitle" idx="1"/>
          </p:nvPr>
        </p:nvSpPr>
        <p:spPr>
          <a:xfrm>
            <a:off x="184731" y="265391"/>
            <a:ext cx="7954200" cy="216600"/>
          </a:xfrm>
          <a:prstGeom prst="rect">
            <a:avLst/>
          </a:prstGeom>
        </p:spPr>
        <p:txBody>
          <a:bodyPr spcFirstLastPara="1" wrap="square" lIns="0" tIns="0" rIns="0" bIns="0" anchor="ctr" anchorCtr="0">
            <a:noAutofit/>
          </a:bodyPr>
          <a:lstStyle/>
          <a:p>
            <a:pPr marL="0" lvl="0" indent="0" algn="l" rtl="0">
              <a:spcBef>
                <a:spcPts val="0"/>
              </a:spcBef>
              <a:spcAft>
                <a:spcPts val="1200"/>
              </a:spcAft>
              <a:buNone/>
            </a:pPr>
            <a:r>
              <a:rPr lang="en" i="1" dirty="0"/>
              <a:t>Data Augmentation</a:t>
            </a:r>
            <a:endParaRPr lang="en-US" dirty="0"/>
          </a:p>
        </p:txBody>
      </p:sp>
      <p:sp>
        <p:nvSpPr>
          <p:cNvPr id="2" name="TextBox 1">
            <a:extLst>
              <a:ext uri="{FF2B5EF4-FFF2-40B4-BE49-F238E27FC236}">
                <a16:creationId xmlns:a16="http://schemas.microsoft.com/office/drawing/2014/main" id="{BB6C98CD-86AC-E58A-E00E-6F4D7A0FDF94}"/>
              </a:ext>
            </a:extLst>
          </p:cNvPr>
          <p:cNvSpPr txBox="1"/>
          <p:nvPr/>
        </p:nvSpPr>
        <p:spPr>
          <a:xfrm>
            <a:off x="122904" y="715930"/>
            <a:ext cx="8898192" cy="2893100"/>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b="1" i="0" dirty="0" err="1">
                <a:solidFill>
                  <a:srgbClr val="374151"/>
                </a:solidFill>
                <a:effectLst/>
                <a:latin typeface="Söhne"/>
                <a:hlinkClick r:id="rId3"/>
              </a:rPr>
              <a:t>ColorJitter</a:t>
            </a:r>
            <a:r>
              <a:rPr lang="en-US" b="1" i="0" dirty="0">
                <a:solidFill>
                  <a:srgbClr val="374151"/>
                </a:solidFill>
                <a:effectLst/>
                <a:latin typeface="Söhne"/>
                <a:hlinkClick r:id="rId3"/>
              </a:rPr>
              <a:t>:</a:t>
            </a:r>
            <a:endParaRPr lang="en-US" b="1" i="0" dirty="0">
              <a:solidFill>
                <a:srgbClr val="374151"/>
              </a:solidFill>
              <a:effectLst/>
              <a:latin typeface="Söhne"/>
            </a:endParaRPr>
          </a:p>
          <a:p>
            <a:pPr marL="285750" indent="-285750">
              <a:buFont typeface="Arial" panose="020B0604020202020204" pitchFamily="34" charset="0"/>
              <a:buChar char="•"/>
            </a:pPr>
            <a:r>
              <a:rPr lang="en-US" b="0" i="0" dirty="0">
                <a:solidFill>
                  <a:srgbClr val="262626"/>
                </a:solidFill>
                <a:effectLst/>
                <a:latin typeface="FreightSans"/>
              </a:rPr>
              <a:t>Randomly change the brightness, contrast, saturation and hue of an image</a:t>
            </a:r>
            <a:endParaRPr lang="en-US" b="1" i="0" dirty="0">
              <a:solidFill>
                <a:srgbClr val="374151"/>
              </a:solidFill>
              <a:effectLst/>
              <a:latin typeface="Söhne"/>
            </a:endParaRPr>
          </a:p>
          <a:p>
            <a:endParaRPr lang="en-US" b="1" dirty="0">
              <a:solidFill>
                <a:srgbClr val="374151"/>
              </a:solidFill>
              <a:latin typeface="Söhne"/>
            </a:endParaRPr>
          </a:p>
          <a:p>
            <a:endParaRPr lang="en-US" b="1" i="0" dirty="0">
              <a:solidFill>
                <a:srgbClr val="374151"/>
              </a:solidFill>
              <a:effectLst/>
              <a:latin typeface="Söhne"/>
            </a:endParaRPr>
          </a:p>
          <a:p>
            <a:endParaRPr lang="en-US" b="1" dirty="0">
              <a:solidFill>
                <a:srgbClr val="374151"/>
              </a:solidFill>
              <a:latin typeface="Söhne"/>
            </a:endParaRPr>
          </a:p>
          <a:p>
            <a:r>
              <a:rPr lang="en-US" b="1" i="0" dirty="0">
                <a:solidFill>
                  <a:srgbClr val="374151"/>
                </a:solidFill>
                <a:effectLst/>
                <a:latin typeface="Söhne"/>
              </a:rPr>
              <a:t> </a:t>
            </a:r>
          </a:p>
          <a:p>
            <a:endParaRPr lang="en-US" b="1" dirty="0">
              <a:solidFill>
                <a:srgbClr val="374151"/>
              </a:solidFill>
              <a:latin typeface="Söhne"/>
            </a:endParaRPr>
          </a:p>
          <a:p>
            <a:endParaRPr lang="en-US" b="1" i="0" dirty="0">
              <a:solidFill>
                <a:srgbClr val="374151"/>
              </a:solidFill>
              <a:effectLst/>
              <a:latin typeface="Söhne"/>
            </a:endParaRPr>
          </a:p>
          <a:p>
            <a:endParaRPr lang="en-US" b="1" dirty="0">
              <a:solidFill>
                <a:srgbClr val="374151"/>
              </a:solidFill>
              <a:latin typeface="Söhne"/>
            </a:endParaRPr>
          </a:p>
          <a:p>
            <a:endParaRPr lang="en-US" b="1" i="0" dirty="0">
              <a:solidFill>
                <a:srgbClr val="374151"/>
              </a:solidFill>
              <a:effectLst/>
              <a:latin typeface="Söhne"/>
            </a:endParaRPr>
          </a:p>
          <a:p>
            <a:endParaRPr lang="en-US" b="1" dirty="0">
              <a:solidFill>
                <a:srgbClr val="374151"/>
              </a:solidFill>
              <a:latin typeface="Söhne"/>
            </a:endParaRPr>
          </a:p>
          <a:p>
            <a:endParaRPr lang="en-US" b="1" i="0" dirty="0">
              <a:solidFill>
                <a:srgbClr val="374151"/>
              </a:solidFill>
              <a:effectLst/>
              <a:latin typeface="Söhne"/>
            </a:endParaRPr>
          </a:p>
          <a:p>
            <a:endParaRPr lang="en-US" dirty="0">
              <a:solidFill>
                <a:srgbClr val="242424"/>
              </a:solidFill>
              <a:latin typeface="source-serif-pro"/>
            </a:endParaRPr>
          </a:p>
        </p:txBody>
      </p:sp>
      <p:pic>
        <p:nvPicPr>
          <p:cNvPr id="4" name="Picture 3">
            <a:extLst>
              <a:ext uri="{FF2B5EF4-FFF2-40B4-BE49-F238E27FC236}">
                <a16:creationId xmlns:a16="http://schemas.microsoft.com/office/drawing/2014/main" id="{03648E14-68A0-C95A-F2A4-9EEBBA45A7E6}"/>
              </a:ext>
            </a:extLst>
          </p:cNvPr>
          <p:cNvPicPr>
            <a:picLocks noChangeAspect="1"/>
          </p:cNvPicPr>
          <p:nvPr/>
        </p:nvPicPr>
        <p:blipFill>
          <a:blip r:embed="rId4"/>
          <a:stretch>
            <a:fillRect/>
          </a:stretch>
        </p:blipFill>
        <p:spPr>
          <a:xfrm>
            <a:off x="688258" y="1387628"/>
            <a:ext cx="7914968" cy="1839851"/>
          </a:xfrm>
          <a:prstGeom prst="rect">
            <a:avLst/>
          </a:prstGeom>
        </p:spPr>
      </p:pic>
    </p:spTree>
    <p:extLst>
      <p:ext uri="{BB962C8B-B14F-4D97-AF65-F5344CB8AC3E}">
        <p14:creationId xmlns:p14="http://schemas.microsoft.com/office/powerpoint/2010/main" val="41673921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6" name="Google Shape;466;p74"/>
          <p:cNvSpPr txBox="1">
            <a:spLocks noGrp="1"/>
          </p:cNvSpPr>
          <p:nvPr>
            <p:ph type="subTitle" idx="1"/>
          </p:nvPr>
        </p:nvSpPr>
        <p:spPr>
          <a:xfrm>
            <a:off x="184731" y="265391"/>
            <a:ext cx="7954200" cy="216600"/>
          </a:xfrm>
          <a:prstGeom prst="rect">
            <a:avLst/>
          </a:prstGeom>
        </p:spPr>
        <p:txBody>
          <a:bodyPr spcFirstLastPara="1" wrap="square" lIns="0" tIns="0" rIns="0" bIns="0" anchor="ctr" anchorCtr="0">
            <a:noAutofit/>
          </a:bodyPr>
          <a:lstStyle/>
          <a:p>
            <a:pPr marL="0" lvl="0" indent="0" algn="l" rtl="0">
              <a:spcBef>
                <a:spcPts val="0"/>
              </a:spcBef>
              <a:spcAft>
                <a:spcPts val="1200"/>
              </a:spcAft>
              <a:buNone/>
            </a:pPr>
            <a:r>
              <a:rPr lang="en" i="1" dirty="0"/>
              <a:t>Data Augmentation</a:t>
            </a:r>
            <a:endParaRPr lang="en-US" dirty="0"/>
          </a:p>
        </p:txBody>
      </p:sp>
      <p:sp>
        <p:nvSpPr>
          <p:cNvPr id="2" name="TextBox 1">
            <a:extLst>
              <a:ext uri="{FF2B5EF4-FFF2-40B4-BE49-F238E27FC236}">
                <a16:creationId xmlns:a16="http://schemas.microsoft.com/office/drawing/2014/main" id="{BB6C98CD-86AC-E58A-E00E-6F4D7A0FDF94}"/>
              </a:ext>
            </a:extLst>
          </p:cNvPr>
          <p:cNvSpPr txBox="1"/>
          <p:nvPr/>
        </p:nvSpPr>
        <p:spPr>
          <a:xfrm>
            <a:off x="122904" y="715930"/>
            <a:ext cx="8898192" cy="2677656"/>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b="1" i="0" dirty="0">
                <a:solidFill>
                  <a:srgbClr val="374151"/>
                </a:solidFill>
                <a:effectLst/>
                <a:latin typeface="Söhne"/>
                <a:hlinkClick r:id="rId3"/>
              </a:rPr>
              <a:t>Random Horizontal flip:</a:t>
            </a:r>
            <a:endParaRPr lang="en-US" b="1" i="0" dirty="0">
              <a:solidFill>
                <a:srgbClr val="374151"/>
              </a:solidFill>
              <a:effectLst/>
              <a:latin typeface="Söhne"/>
            </a:endParaRPr>
          </a:p>
          <a:p>
            <a:pPr marL="285750" indent="-285750">
              <a:buFont typeface="Arial" panose="020B0604020202020204" pitchFamily="34" charset="0"/>
              <a:buChar char="•"/>
            </a:pPr>
            <a:r>
              <a:rPr lang="en-GB" b="0" i="0" dirty="0">
                <a:solidFill>
                  <a:srgbClr val="262626"/>
                </a:solidFill>
                <a:effectLst/>
                <a:latin typeface="FreightSans"/>
              </a:rPr>
              <a:t>Horizontally flip the given image randomly with a given probability.</a:t>
            </a:r>
            <a:endParaRPr lang="en-US" b="1" dirty="0">
              <a:solidFill>
                <a:srgbClr val="374151"/>
              </a:solidFill>
              <a:latin typeface="Söhne"/>
            </a:endParaRPr>
          </a:p>
          <a:p>
            <a:endParaRPr lang="en-US" b="1" i="0" dirty="0">
              <a:solidFill>
                <a:srgbClr val="374151"/>
              </a:solidFill>
              <a:effectLst/>
              <a:latin typeface="Söhne"/>
            </a:endParaRPr>
          </a:p>
          <a:p>
            <a:endParaRPr lang="en-US" b="1" dirty="0">
              <a:solidFill>
                <a:srgbClr val="374151"/>
              </a:solidFill>
              <a:latin typeface="Söhne"/>
            </a:endParaRPr>
          </a:p>
          <a:p>
            <a:r>
              <a:rPr lang="en-US" b="1" i="0" dirty="0">
                <a:solidFill>
                  <a:srgbClr val="374151"/>
                </a:solidFill>
                <a:effectLst/>
                <a:latin typeface="Söhne"/>
              </a:rPr>
              <a:t> </a:t>
            </a:r>
          </a:p>
          <a:p>
            <a:endParaRPr lang="en-US" b="1" dirty="0">
              <a:solidFill>
                <a:srgbClr val="374151"/>
              </a:solidFill>
              <a:latin typeface="Söhne"/>
            </a:endParaRPr>
          </a:p>
          <a:p>
            <a:endParaRPr lang="en-US" b="1" i="0" dirty="0">
              <a:solidFill>
                <a:srgbClr val="374151"/>
              </a:solidFill>
              <a:effectLst/>
              <a:latin typeface="Söhne"/>
            </a:endParaRPr>
          </a:p>
          <a:p>
            <a:endParaRPr lang="en-US" b="1" dirty="0">
              <a:solidFill>
                <a:srgbClr val="374151"/>
              </a:solidFill>
              <a:latin typeface="Söhne"/>
            </a:endParaRPr>
          </a:p>
          <a:p>
            <a:endParaRPr lang="en-US" b="1" i="0" dirty="0">
              <a:solidFill>
                <a:srgbClr val="374151"/>
              </a:solidFill>
              <a:effectLst/>
              <a:latin typeface="Söhne"/>
            </a:endParaRPr>
          </a:p>
          <a:p>
            <a:endParaRPr lang="en-US" b="1" dirty="0">
              <a:solidFill>
                <a:srgbClr val="374151"/>
              </a:solidFill>
              <a:latin typeface="Söhne"/>
            </a:endParaRPr>
          </a:p>
          <a:p>
            <a:endParaRPr lang="en-US" b="1" i="0" dirty="0">
              <a:solidFill>
                <a:srgbClr val="374151"/>
              </a:solidFill>
              <a:effectLst/>
              <a:latin typeface="Söhne"/>
            </a:endParaRPr>
          </a:p>
          <a:p>
            <a:endParaRPr lang="en-US" dirty="0">
              <a:solidFill>
                <a:srgbClr val="242424"/>
              </a:solidFill>
              <a:latin typeface="source-serif-pro"/>
            </a:endParaRPr>
          </a:p>
        </p:txBody>
      </p:sp>
      <p:pic>
        <p:nvPicPr>
          <p:cNvPr id="3074" name="Picture 2" descr="Flipping Objects (Description) | iFIX 6.1 Documentation | GE ...">
            <a:extLst>
              <a:ext uri="{FF2B5EF4-FFF2-40B4-BE49-F238E27FC236}">
                <a16:creationId xmlns:a16="http://schemas.microsoft.com/office/drawing/2014/main" id="{207C3B56-190C-B5FC-39C4-337ECB9218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5614" y="1670716"/>
            <a:ext cx="2124075" cy="23526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292EE96-1650-8550-7615-A581474AA0F1}"/>
              </a:ext>
            </a:extLst>
          </p:cNvPr>
          <p:cNvPicPr>
            <a:picLocks noChangeAspect="1"/>
          </p:cNvPicPr>
          <p:nvPr/>
        </p:nvPicPr>
        <p:blipFill>
          <a:blip r:embed="rId5"/>
          <a:stretch>
            <a:fillRect/>
          </a:stretch>
        </p:blipFill>
        <p:spPr>
          <a:xfrm>
            <a:off x="435937" y="1952607"/>
            <a:ext cx="5473249" cy="1459187"/>
          </a:xfrm>
          <a:prstGeom prst="rect">
            <a:avLst/>
          </a:prstGeom>
        </p:spPr>
      </p:pic>
    </p:spTree>
    <p:extLst>
      <p:ext uri="{BB962C8B-B14F-4D97-AF65-F5344CB8AC3E}">
        <p14:creationId xmlns:p14="http://schemas.microsoft.com/office/powerpoint/2010/main" val="26316011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64"/>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i="1" dirty="0"/>
              <a:t>Batch Normalization</a:t>
            </a:r>
            <a:endParaRPr i="1" dirty="0"/>
          </a:p>
        </p:txBody>
      </p:sp>
    </p:spTree>
    <p:extLst>
      <p:ext uri="{BB962C8B-B14F-4D97-AF65-F5344CB8AC3E}">
        <p14:creationId xmlns:p14="http://schemas.microsoft.com/office/powerpoint/2010/main" val="1883508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6" name="Google Shape;466;p74"/>
          <p:cNvSpPr txBox="1">
            <a:spLocks noGrp="1"/>
          </p:cNvSpPr>
          <p:nvPr>
            <p:ph type="subTitle" idx="1"/>
          </p:nvPr>
        </p:nvSpPr>
        <p:spPr>
          <a:xfrm>
            <a:off x="184731" y="265391"/>
            <a:ext cx="7954200" cy="216600"/>
          </a:xfrm>
          <a:prstGeom prst="rect">
            <a:avLst/>
          </a:prstGeom>
        </p:spPr>
        <p:txBody>
          <a:bodyPr spcFirstLastPara="1" wrap="square" lIns="0" tIns="0" rIns="0" bIns="0" anchor="ctr" anchorCtr="0">
            <a:noAutofit/>
          </a:bodyPr>
          <a:lstStyle/>
          <a:p>
            <a:pPr marL="0" lvl="0" indent="0" algn="l" rtl="0">
              <a:spcBef>
                <a:spcPts val="0"/>
              </a:spcBef>
              <a:spcAft>
                <a:spcPts val="1200"/>
              </a:spcAft>
              <a:buNone/>
            </a:pPr>
            <a:r>
              <a:rPr lang="en" i="1" dirty="0"/>
              <a:t>Batch Normalization</a:t>
            </a:r>
            <a:endParaRPr lang="en-US" dirty="0"/>
          </a:p>
        </p:txBody>
      </p:sp>
      <p:sp>
        <p:nvSpPr>
          <p:cNvPr id="2" name="TextBox 1">
            <a:extLst>
              <a:ext uri="{FF2B5EF4-FFF2-40B4-BE49-F238E27FC236}">
                <a16:creationId xmlns:a16="http://schemas.microsoft.com/office/drawing/2014/main" id="{BB6C98CD-86AC-E58A-E00E-6F4D7A0FDF94}"/>
              </a:ext>
            </a:extLst>
          </p:cNvPr>
          <p:cNvSpPr txBox="1"/>
          <p:nvPr/>
        </p:nvSpPr>
        <p:spPr>
          <a:xfrm>
            <a:off x="122904" y="715930"/>
            <a:ext cx="8898192" cy="3970318"/>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buFont typeface="Wingdings" panose="05000000000000000000" pitchFamily="2" charset="2"/>
              <a:buChar char="q"/>
            </a:pPr>
            <a:r>
              <a:rPr lang="en-US" b="1" dirty="0">
                <a:solidFill>
                  <a:srgbClr val="374151"/>
                </a:solidFill>
                <a:latin typeface="Söhne"/>
              </a:rPr>
              <a:t>It normalizes the activations of each layer / the inputs to each layer so that they have a mean of zero and standard deviation of 1.</a:t>
            </a:r>
          </a:p>
          <a:p>
            <a:pPr marL="285750" indent="-285750">
              <a:buFont typeface="Wingdings" panose="05000000000000000000" pitchFamily="2" charset="2"/>
              <a:buChar char="q"/>
            </a:pPr>
            <a:r>
              <a:rPr lang="en-US" b="1" dirty="0">
                <a:solidFill>
                  <a:srgbClr val="374151"/>
                </a:solidFill>
                <a:latin typeface="Söhne"/>
              </a:rPr>
              <a:t>Added after the generation of feature maps.</a:t>
            </a:r>
          </a:p>
          <a:p>
            <a:pPr marL="285750" indent="-285750">
              <a:buFont typeface="Wingdings" panose="05000000000000000000" pitchFamily="2" charset="2"/>
              <a:buChar char="q"/>
            </a:pPr>
            <a:r>
              <a:rPr lang="en-US" b="1" dirty="0">
                <a:solidFill>
                  <a:srgbClr val="374151"/>
                </a:solidFill>
                <a:latin typeface="Söhne"/>
              </a:rPr>
              <a:t>Why used?</a:t>
            </a:r>
          </a:p>
          <a:p>
            <a:pPr lvl="5"/>
            <a:r>
              <a:rPr lang="en-US" b="1" dirty="0">
                <a:solidFill>
                  <a:srgbClr val="374151"/>
                </a:solidFill>
                <a:latin typeface="Söhne"/>
              </a:rPr>
              <a:t>	</a:t>
            </a:r>
            <a:r>
              <a:rPr lang="en-US" dirty="0">
                <a:solidFill>
                  <a:srgbClr val="374151"/>
                </a:solidFill>
                <a:latin typeface="Söhne"/>
              </a:rPr>
              <a:t>1- </a:t>
            </a:r>
            <a:r>
              <a:rPr lang="en-US" i="0" dirty="0">
                <a:effectLst/>
                <a:latin typeface="Söhne"/>
              </a:rPr>
              <a:t>Internal Covariate Shift Reduction</a:t>
            </a:r>
          </a:p>
          <a:p>
            <a:pPr lvl="7"/>
            <a:r>
              <a:rPr lang="en-US" dirty="0">
                <a:latin typeface="Söhne"/>
              </a:rPr>
              <a:t>	2- Regularization effect / reduces overfitting and hence, better generalization</a:t>
            </a:r>
          </a:p>
          <a:p>
            <a:pPr lvl="5"/>
            <a:r>
              <a:rPr lang="en-US" dirty="0">
                <a:latin typeface="Söhne"/>
              </a:rPr>
              <a:t>	3-  Faster convergence </a:t>
            </a:r>
          </a:p>
          <a:p>
            <a:pPr lvl="5"/>
            <a:r>
              <a:rPr lang="en-US" dirty="0">
                <a:latin typeface="Söhne"/>
              </a:rPr>
              <a:t>	4- Reduced Dependency on Initialization</a:t>
            </a:r>
          </a:p>
          <a:p>
            <a:pPr lvl="1"/>
            <a:endParaRPr lang="en-US" b="1" dirty="0">
              <a:solidFill>
                <a:srgbClr val="374151"/>
              </a:solidFill>
              <a:latin typeface="Söhne"/>
            </a:endParaRPr>
          </a:p>
          <a:p>
            <a:pPr marL="285750" indent="-285750">
              <a:buFont typeface="Arial" panose="020B0604020202020204" pitchFamily="34" charset="0"/>
              <a:buChar char="•"/>
            </a:pPr>
            <a:endParaRPr lang="en-US" b="1" dirty="0">
              <a:solidFill>
                <a:srgbClr val="374151"/>
              </a:solidFill>
              <a:latin typeface="Söhne"/>
            </a:endParaRPr>
          </a:p>
          <a:p>
            <a:pPr marL="285750" indent="-285750">
              <a:buFont typeface="Arial" panose="020B0604020202020204" pitchFamily="34" charset="0"/>
              <a:buChar char="•"/>
            </a:pPr>
            <a:endParaRPr lang="en-US" b="1" dirty="0">
              <a:solidFill>
                <a:srgbClr val="374151"/>
              </a:solidFill>
              <a:latin typeface="Söhne"/>
            </a:endParaRPr>
          </a:p>
          <a:p>
            <a:pPr marL="285750" indent="-285750">
              <a:buFont typeface="Arial" panose="020B0604020202020204" pitchFamily="34" charset="0"/>
              <a:buChar char="•"/>
            </a:pPr>
            <a:endParaRPr lang="en-US" b="1" dirty="0">
              <a:solidFill>
                <a:srgbClr val="374151"/>
              </a:solidFill>
              <a:latin typeface="Söhne"/>
            </a:endParaRPr>
          </a:p>
          <a:p>
            <a:endParaRPr lang="en-US" b="1" i="0" dirty="0">
              <a:solidFill>
                <a:srgbClr val="374151"/>
              </a:solidFill>
              <a:effectLst/>
              <a:latin typeface="Söhne"/>
            </a:endParaRPr>
          </a:p>
          <a:p>
            <a:endParaRPr lang="en-US" b="1" dirty="0">
              <a:solidFill>
                <a:srgbClr val="374151"/>
              </a:solidFill>
              <a:latin typeface="Söhne"/>
            </a:endParaRPr>
          </a:p>
          <a:p>
            <a:endParaRPr lang="en-US" b="1" i="0" dirty="0">
              <a:solidFill>
                <a:srgbClr val="374151"/>
              </a:solidFill>
              <a:effectLst/>
              <a:latin typeface="Söhne"/>
            </a:endParaRPr>
          </a:p>
          <a:p>
            <a:endParaRPr lang="en-US" b="1" dirty="0">
              <a:solidFill>
                <a:srgbClr val="374151"/>
              </a:solidFill>
              <a:latin typeface="Söhne"/>
            </a:endParaRPr>
          </a:p>
          <a:p>
            <a:endParaRPr lang="en-US" b="1" i="0" dirty="0">
              <a:solidFill>
                <a:srgbClr val="374151"/>
              </a:solidFill>
              <a:effectLst/>
              <a:latin typeface="Söhne"/>
            </a:endParaRPr>
          </a:p>
          <a:p>
            <a:endParaRPr lang="en-US" dirty="0">
              <a:solidFill>
                <a:srgbClr val="242424"/>
              </a:solidFill>
              <a:latin typeface="source-serif-pro"/>
            </a:endParaRPr>
          </a:p>
        </p:txBody>
      </p:sp>
      <p:pic>
        <p:nvPicPr>
          <p:cNvPr id="4" name="Picture 3">
            <a:extLst>
              <a:ext uri="{FF2B5EF4-FFF2-40B4-BE49-F238E27FC236}">
                <a16:creationId xmlns:a16="http://schemas.microsoft.com/office/drawing/2014/main" id="{8C3EBE9F-AA51-05CD-6EB7-67C34C14840B}"/>
              </a:ext>
            </a:extLst>
          </p:cNvPr>
          <p:cNvPicPr>
            <a:picLocks noChangeAspect="1"/>
          </p:cNvPicPr>
          <p:nvPr/>
        </p:nvPicPr>
        <p:blipFill>
          <a:blip r:embed="rId3"/>
          <a:stretch>
            <a:fillRect/>
          </a:stretch>
        </p:blipFill>
        <p:spPr>
          <a:xfrm>
            <a:off x="4686915" y="2190655"/>
            <a:ext cx="3276610" cy="2236916"/>
          </a:xfrm>
          <a:prstGeom prst="rect">
            <a:avLst/>
          </a:prstGeom>
        </p:spPr>
      </p:pic>
    </p:spTree>
    <p:extLst>
      <p:ext uri="{BB962C8B-B14F-4D97-AF65-F5344CB8AC3E}">
        <p14:creationId xmlns:p14="http://schemas.microsoft.com/office/powerpoint/2010/main" val="4093853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64"/>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i="1" dirty="0"/>
              <a:t>Apply Batch Normalization to</a:t>
            </a:r>
            <a:br>
              <a:rPr lang="en" i="1" dirty="0"/>
            </a:br>
            <a:r>
              <a:rPr lang="en" i="1" dirty="0"/>
              <a:t>Tiny ImageNet </a:t>
            </a:r>
            <a:endParaRPr i="1" dirty="0"/>
          </a:p>
        </p:txBody>
      </p:sp>
    </p:spTree>
    <p:extLst>
      <p:ext uri="{BB962C8B-B14F-4D97-AF65-F5344CB8AC3E}">
        <p14:creationId xmlns:p14="http://schemas.microsoft.com/office/powerpoint/2010/main" val="27692565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64"/>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Break (10 minutes)</a:t>
            </a:r>
            <a:endParaRPr dirty="0"/>
          </a:p>
        </p:txBody>
      </p:sp>
      <p:sp>
        <p:nvSpPr>
          <p:cNvPr id="3" name="TextBox 2">
            <a:extLst>
              <a:ext uri="{FF2B5EF4-FFF2-40B4-BE49-F238E27FC236}">
                <a16:creationId xmlns:a16="http://schemas.microsoft.com/office/drawing/2014/main" id="{56951797-8B41-35E8-56F8-7B9ABBFEFFD3}"/>
              </a:ext>
            </a:extLst>
          </p:cNvPr>
          <p:cNvSpPr txBox="1"/>
          <p:nvPr/>
        </p:nvSpPr>
        <p:spPr>
          <a:xfrm>
            <a:off x="2075542" y="2968073"/>
            <a:ext cx="4572000" cy="307777"/>
          </a:xfrm>
          <a:prstGeom prst="rect">
            <a:avLst/>
          </a:prstGeom>
          <a:noFill/>
        </p:spPr>
        <p:txBody>
          <a:bodyPr wrap="square">
            <a:spAutoFit/>
          </a:bodyPr>
          <a:lstStyle/>
          <a:p>
            <a:pPr algn="ctr"/>
            <a:r>
              <a:rPr lang="en-GB" sz="1400" dirty="0">
                <a:solidFill>
                  <a:schemeClr val="bg1"/>
                </a:solidFill>
                <a:hlinkClick r:id="rId3">
                  <a:extLst>
                    <a:ext uri="{A12FA001-AC4F-418D-AE19-62706E023703}">
                      <ahyp:hlinkClr xmlns:ahyp="http://schemas.microsoft.com/office/drawing/2018/hyperlinkcolor" val="tx"/>
                    </a:ext>
                  </a:extLst>
                </a:hlinkClick>
              </a:rPr>
              <a:t>Satisfaction Survey</a:t>
            </a:r>
            <a:endParaRPr lang="en-GB" sz="1800" dirty="0">
              <a:solidFill>
                <a:schemeClr val="bg1"/>
              </a:solidFill>
            </a:endParaRPr>
          </a:p>
        </p:txBody>
      </p:sp>
    </p:spTree>
    <p:extLst>
      <p:ext uri="{BB962C8B-B14F-4D97-AF65-F5344CB8AC3E}">
        <p14:creationId xmlns:p14="http://schemas.microsoft.com/office/powerpoint/2010/main" val="10336717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64"/>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i="1" dirty="0"/>
              <a:t>Project</a:t>
            </a:r>
            <a:endParaRPr i="1" dirty="0"/>
          </a:p>
        </p:txBody>
      </p:sp>
    </p:spTree>
    <p:extLst>
      <p:ext uri="{BB962C8B-B14F-4D97-AF65-F5344CB8AC3E}">
        <p14:creationId xmlns:p14="http://schemas.microsoft.com/office/powerpoint/2010/main" val="2746876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7"/>
          <p:cNvSpPr txBox="1">
            <a:spLocks noGrp="1"/>
          </p:cNvSpPr>
          <p:nvPr>
            <p:ph type="ctrTitle"/>
          </p:nvPr>
        </p:nvSpPr>
        <p:spPr>
          <a:xfrm>
            <a:off x="612600" y="1292675"/>
            <a:ext cx="4011300" cy="1239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Let’s check your progress</a:t>
            </a:r>
            <a:endParaRPr dirty="0"/>
          </a:p>
        </p:txBody>
      </p:sp>
      <p:sp>
        <p:nvSpPr>
          <p:cNvPr id="368" name="Google Shape;368;p57"/>
          <p:cNvSpPr txBox="1">
            <a:spLocks noGrp="1"/>
          </p:cNvSpPr>
          <p:nvPr>
            <p:ph type="subTitle" idx="2"/>
          </p:nvPr>
        </p:nvSpPr>
        <p:spPr>
          <a:xfrm>
            <a:off x="618356" y="4203625"/>
            <a:ext cx="4011300" cy="313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Presentation date</a:t>
            </a:r>
            <a:endParaRPr dirty="0"/>
          </a:p>
        </p:txBody>
      </p:sp>
      <p:sp>
        <p:nvSpPr>
          <p:cNvPr id="2" name="Google Shape;367;p57">
            <a:extLst>
              <a:ext uri="{FF2B5EF4-FFF2-40B4-BE49-F238E27FC236}">
                <a16:creationId xmlns:a16="http://schemas.microsoft.com/office/drawing/2014/main" id="{4B853CE6-9935-DCC9-6D8C-0EF9CB196107}"/>
              </a:ext>
            </a:extLst>
          </p:cNvPr>
          <p:cNvSpPr txBox="1">
            <a:spLocks/>
          </p:cNvSpPr>
          <p:nvPr/>
        </p:nvSpPr>
        <p:spPr>
          <a:xfrm>
            <a:off x="612600" y="2889197"/>
            <a:ext cx="3905612" cy="882253"/>
          </a:xfrm>
          <a:prstGeom prst="rect">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1"/>
              </a:buClr>
              <a:buSzPts val="2800"/>
              <a:buFont typeface="Open Sans Light"/>
              <a:buNone/>
              <a:defRPr sz="2800" b="0" i="0" u="none" strike="noStrike" cap="none">
                <a:solidFill>
                  <a:schemeClr val="dk1"/>
                </a:solidFill>
                <a:latin typeface="Open Sans Light"/>
                <a:ea typeface="Open Sans Light"/>
                <a:cs typeface="Open Sans Light"/>
                <a:sym typeface="Open Sans Light"/>
              </a:defRPr>
            </a:lvl2pPr>
            <a:lvl3pPr marL="1371600" marR="0" lvl="2" indent="-317500" algn="ctr" rtl="0">
              <a:lnSpc>
                <a:spcPct val="100000"/>
              </a:lnSpc>
              <a:spcBef>
                <a:spcPts val="0"/>
              </a:spcBef>
              <a:spcAft>
                <a:spcPts val="0"/>
              </a:spcAft>
              <a:buClr>
                <a:schemeClr val="dk1"/>
              </a:buClr>
              <a:buSzPts val="2800"/>
              <a:buFont typeface="Open Sans Light"/>
              <a:buNone/>
              <a:defRPr sz="2800" b="0" i="0" u="none" strike="noStrike" cap="none">
                <a:solidFill>
                  <a:schemeClr val="dk1"/>
                </a:solidFill>
                <a:latin typeface="Open Sans Light"/>
                <a:ea typeface="Open Sans Light"/>
                <a:cs typeface="Open Sans Light"/>
                <a:sym typeface="Open Sans Light"/>
              </a:defRPr>
            </a:lvl3pPr>
            <a:lvl4pPr marL="1828800" marR="0" lvl="3" indent="-317500" algn="ctr" rtl="0">
              <a:lnSpc>
                <a:spcPct val="100000"/>
              </a:lnSpc>
              <a:spcBef>
                <a:spcPts val="0"/>
              </a:spcBef>
              <a:spcAft>
                <a:spcPts val="0"/>
              </a:spcAft>
              <a:buClr>
                <a:schemeClr val="dk1"/>
              </a:buClr>
              <a:buSzPts val="2800"/>
              <a:buFont typeface="Open Sans Light"/>
              <a:buNone/>
              <a:defRPr sz="2800" b="0" i="0" u="none" strike="noStrike" cap="none">
                <a:solidFill>
                  <a:schemeClr val="dk1"/>
                </a:solidFill>
                <a:latin typeface="Open Sans Light"/>
                <a:ea typeface="Open Sans Light"/>
                <a:cs typeface="Open Sans Light"/>
                <a:sym typeface="Open Sans Light"/>
              </a:defRPr>
            </a:lvl4pPr>
            <a:lvl5pPr marL="2286000" marR="0" lvl="4" indent="-317500" algn="ctr" rtl="0">
              <a:lnSpc>
                <a:spcPct val="100000"/>
              </a:lnSpc>
              <a:spcBef>
                <a:spcPts val="0"/>
              </a:spcBef>
              <a:spcAft>
                <a:spcPts val="0"/>
              </a:spcAft>
              <a:buClr>
                <a:schemeClr val="dk1"/>
              </a:buClr>
              <a:buSzPts val="2800"/>
              <a:buFont typeface="Open Sans Light"/>
              <a:buNone/>
              <a:defRPr sz="2800" b="0" i="0" u="none" strike="noStrike" cap="none">
                <a:solidFill>
                  <a:schemeClr val="dk1"/>
                </a:solidFill>
                <a:latin typeface="Open Sans Light"/>
                <a:ea typeface="Open Sans Light"/>
                <a:cs typeface="Open Sans Light"/>
                <a:sym typeface="Open Sans Light"/>
              </a:defRPr>
            </a:lvl5pPr>
            <a:lvl6pPr marL="2743200" marR="0" lvl="5" indent="-317500" algn="ctr" rtl="0">
              <a:lnSpc>
                <a:spcPct val="100000"/>
              </a:lnSpc>
              <a:spcBef>
                <a:spcPts val="0"/>
              </a:spcBef>
              <a:spcAft>
                <a:spcPts val="0"/>
              </a:spcAft>
              <a:buClr>
                <a:schemeClr val="dk1"/>
              </a:buClr>
              <a:buSzPts val="2800"/>
              <a:buFont typeface="Open Sans Light"/>
              <a:buNone/>
              <a:defRPr sz="2800" b="0" i="0" u="none" strike="noStrike" cap="none">
                <a:solidFill>
                  <a:schemeClr val="dk1"/>
                </a:solidFill>
                <a:latin typeface="Open Sans Light"/>
                <a:ea typeface="Open Sans Light"/>
                <a:cs typeface="Open Sans Light"/>
                <a:sym typeface="Open Sans Light"/>
              </a:defRPr>
            </a:lvl6pPr>
            <a:lvl7pPr marL="3200400" marR="0" lvl="6" indent="-317500" algn="ctr" rtl="0">
              <a:lnSpc>
                <a:spcPct val="100000"/>
              </a:lnSpc>
              <a:spcBef>
                <a:spcPts val="0"/>
              </a:spcBef>
              <a:spcAft>
                <a:spcPts val="0"/>
              </a:spcAft>
              <a:buClr>
                <a:schemeClr val="dk1"/>
              </a:buClr>
              <a:buSzPts val="2800"/>
              <a:buFont typeface="Open Sans Light"/>
              <a:buNone/>
              <a:defRPr sz="2800" b="0" i="0" u="none" strike="noStrike" cap="none">
                <a:solidFill>
                  <a:schemeClr val="dk1"/>
                </a:solidFill>
                <a:latin typeface="Open Sans Light"/>
                <a:ea typeface="Open Sans Light"/>
                <a:cs typeface="Open Sans Light"/>
                <a:sym typeface="Open Sans Light"/>
              </a:defRPr>
            </a:lvl7pPr>
            <a:lvl8pPr marL="3657600" marR="0" lvl="7" indent="-317500" algn="ctr" rtl="0">
              <a:lnSpc>
                <a:spcPct val="100000"/>
              </a:lnSpc>
              <a:spcBef>
                <a:spcPts val="0"/>
              </a:spcBef>
              <a:spcAft>
                <a:spcPts val="0"/>
              </a:spcAft>
              <a:buClr>
                <a:schemeClr val="dk1"/>
              </a:buClr>
              <a:buSzPts val="2800"/>
              <a:buFont typeface="Open Sans Light"/>
              <a:buNone/>
              <a:defRPr sz="2800" b="0" i="0" u="none" strike="noStrike" cap="none">
                <a:solidFill>
                  <a:schemeClr val="dk1"/>
                </a:solidFill>
                <a:latin typeface="Open Sans Light"/>
                <a:ea typeface="Open Sans Light"/>
                <a:cs typeface="Open Sans Light"/>
                <a:sym typeface="Open Sans Light"/>
              </a:defRPr>
            </a:lvl8pPr>
            <a:lvl9pPr marL="4114800" marR="0" lvl="8" indent="-317500" algn="ctr" rtl="0">
              <a:lnSpc>
                <a:spcPct val="100000"/>
              </a:lnSpc>
              <a:spcBef>
                <a:spcPts val="0"/>
              </a:spcBef>
              <a:spcAft>
                <a:spcPts val="0"/>
              </a:spcAft>
              <a:buClr>
                <a:schemeClr val="dk1"/>
              </a:buClr>
              <a:buSzPts val="2800"/>
              <a:buFont typeface="Open Sans Light"/>
              <a:buNone/>
              <a:defRPr sz="2800" b="0" i="0" u="none" strike="noStrike" cap="none">
                <a:solidFill>
                  <a:schemeClr val="dk1"/>
                </a:solidFill>
                <a:latin typeface="Open Sans Light"/>
                <a:ea typeface="Open Sans Light"/>
                <a:cs typeface="Open Sans Light"/>
                <a:sym typeface="Open Sans Light"/>
              </a:defRPr>
            </a:lvl9pPr>
          </a:lstStyle>
          <a:p>
            <a:pPr marL="0" lvl="0" indent="0" algn="l" rtl="0">
              <a:spcBef>
                <a:spcPts val="0"/>
              </a:spcBef>
              <a:spcAft>
                <a:spcPts val="0"/>
              </a:spcAft>
              <a:buNone/>
            </a:pPr>
            <a:r>
              <a:rPr lang="en-US" sz="1200" b="1" dirty="0">
                <a:solidFill>
                  <a:schemeClr val="tx1"/>
                </a:solidFill>
              </a:rPr>
              <a:t>You are encouraged to spend at lest 10 hours/week to graduate.</a:t>
            </a:r>
            <a:br>
              <a:rPr lang="en-US" sz="1200" b="1" dirty="0">
                <a:solidFill>
                  <a:schemeClr val="tx1"/>
                </a:solidFill>
              </a:rPr>
            </a:br>
            <a:endParaRPr lang="en-US" sz="1200" b="1" dirty="0">
              <a:solidFill>
                <a:schemeClr val="tx1"/>
              </a:solidFill>
            </a:endParaRPr>
          </a:p>
          <a:p>
            <a:pPr marL="0" indent="0"/>
            <a:endParaRPr lang="e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64"/>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p>
            <a:r>
              <a:rPr lang="en" b="1" i="1" dirty="0"/>
              <a:t>If Consumed all Udacity Given GPU:</a:t>
            </a:r>
            <a:br>
              <a:rPr lang="en" b="1" i="1" dirty="0"/>
            </a:br>
            <a:r>
              <a:rPr lang="en" sz="2000" i="1" dirty="0"/>
              <a:t>1- Email support to add extra hours to your account (</a:t>
            </a:r>
            <a:r>
              <a:rPr lang="en-GB" sz="2000" dirty="0">
                <a:hlinkClick r:id="rId3"/>
              </a:rPr>
              <a:t>scholarships-support@udacity.com</a:t>
            </a:r>
            <a:r>
              <a:rPr lang="en" sz="2000" i="1" dirty="0"/>
              <a:t>) </a:t>
            </a:r>
            <a:br>
              <a:rPr lang="en" sz="2000" i="1" dirty="0"/>
            </a:br>
            <a:r>
              <a:rPr lang="en" sz="2000" i="1" dirty="0"/>
              <a:t>2- </a:t>
            </a:r>
            <a:r>
              <a:rPr lang="en" sz="2000" i="1" dirty="0">
                <a:hlinkClick r:id="rId4"/>
              </a:rPr>
              <a:t>You can use SageMaker studio Lab free GPU (4 hours / day) </a:t>
            </a:r>
            <a:br>
              <a:rPr lang="en" sz="2000" i="1" dirty="0"/>
            </a:br>
            <a:r>
              <a:rPr lang="en" sz="2000" i="1" dirty="0"/>
              <a:t>3- </a:t>
            </a:r>
            <a:r>
              <a:rPr lang="en" sz="2000" i="1" dirty="0">
                <a:hlinkClick r:id="rId5"/>
              </a:rPr>
              <a:t>Migrate to AWS account with SageMaker studio classic </a:t>
            </a:r>
            <a:endParaRPr sz="2000" i="1" dirty="0"/>
          </a:p>
        </p:txBody>
      </p:sp>
    </p:spTree>
    <p:extLst>
      <p:ext uri="{BB962C8B-B14F-4D97-AF65-F5344CB8AC3E}">
        <p14:creationId xmlns:p14="http://schemas.microsoft.com/office/powerpoint/2010/main" val="38126859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64"/>
          <p:cNvSpPr txBox="1">
            <a:spLocks noGrp="1"/>
          </p:cNvSpPr>
          <p:nvPr>
            <p:ph type="title"/>
          </p:nvPr>
        </p:nvSpPr>
        <p:spPr>
          <a:xfrm>
            <a:off x="726900" y="1727950"/>
            <a:ext cx="7918800" cy="1408200"/>
          </a:xfrm>
          <a:prstGeom prst="rect">
            <a:avLst/>
          </a:prstGeom>
        </p:spPr>
        <p:txBody>
          <a:bodyPr spcFirstLastPara="1" wrap="square" lIns="0" tIns="0" rIns="0" bIns="0" anchor="ctr" anchorCtr="0">
            <a:noAutofit/>
          </a:bodyPr>
          <a:lstStyle/>
          <a:p>
            <a:r>
              <a:rPr lang="en" b="1" i="1" dirty="0"/>
              <a:t>If Consumed all Udacity Given GPU:</a:t>
            </a:r>
            <a:br>
              <a:rPr lang="en" b="1" i="1" dirty="0"/>
            </a:br>
            <a:r>
              <a:rPr lang="en-GB" sz="2000" i="1" dirty="0"/>
              <a:t>Common approach is to remove all versions of the libraries in the requirements.txt file and let pip decide which versions to install</a:t>
            </a:r>
            <a:endParaRPr sz="2000" i="1" dirty="0"/>
          </a:p>
        </p:txBody>
      </p:sp>
    </p:spTree>
    <p:extLst>
      <p:ext uri="{BB962C8B-B14F-4D97-AF65-F5344CB8AC3E}">
        <p14:creationId xmlns:p14="http://schemas.microsoft.com/office/powerpoint/2010/main" val="41550059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6" name="Google Shape;466;p74"/>
          <p:cNvSpPr txBox="1">
            <a:spLocks noGrp="1"/>
          </p:cNvSpPr>
          <p:nvPr>
            <p:ph type="subTitle" idx="1"/>
          </p:nvPr>
        </p:nvSpPr>
        <p:spPr>
          <a:xfrm>
            <a:off x="184731" y="265391"/>
            <a:ext cx="7954200" cy="216600"/>
          </a:xfrm>
          <a:prstGeom prst="rect">
            <a:avLst/>
          </a:prstGeom>
        </p:spPr>
        <p:txBody>
          <a:bodyPr spcFirstLastPara="1" wrap="square" lIns="0" tIns="0" rIns="0" bIns="0" anchor="ctr" anchorCtr="0">
            <a:noAutofit/>
          </a:bodyPr>
          <a:lstStyle/>
          <a:p>
            <a:pPr marL="0" lvl="0" indent="0" algn="l" rtl="0">
              <a:spcBef>
                <a:spcPts val="0"/>
              </a:spcBef>
              <a:spcAft>
                <a:spcPts val="1200"/>
              </a:spcAft>
              <a:buNone/>
            </a:pPr>
            <a:r>
              <a:rPr lang="en-US" i="1" dirty="0"/>
              <a:t>Notes</a:t>
            </a:r>
            <a:endParaRPr lang="en-US" dirty="0"/>
          </a:p>
        </p:txBody>
      </p:sp>
      <p:sp>
        <p:nvSpPr>
          <p:cNvPr id="2" name="TextBox 1">
            <a:extLst>
              <a:ext uri="{FF2B5EF4-FFF2-40B4-BE49-F238E27FC236}">
                <a16:creationId xmlns:a16="http://schemas.microsoft.com/office/drawing/2014/main" id="{BB6C98CD-86AC-E58A-E00E-6F4D7A0FDF94}"/>
              </a:ext>
            </a:extLst>
          </p:cNvPr>
          <p:cNvSpPr txBox="1"/>
          <p:nvPr/>
        </p:nvSpPr>
        <p:spPr>
          <a:xfrm>
            <a:off x="122904" y="546547"/>
            <a:ext cx="8898192" cy="523220"/>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en-US" dirty="0">
                <a:solidFill>
                  <a:srgbClr val="374151"/>
                </a:solidFill>
                <a:latin typeface="Söhne"/>
              </a:rPr>
              <a:t>AWS kernels aren’t supporting python3.7 anymore.</a:t>
            </a:r>
          </a:p>
          <a:p>
            <a:pPr algn="ctr"/>
            <a:r>
              <a:rPr lang="en-US" dirty="0">
                <a:solidFill>
                  <a:srgbClr val="374151"/>
                </a:solidFill>
                <a:latin typeface="Söhne"/>
              </a:rPr>
              <a:t>If you are using Udacity’s classroom instance, skip this part.</a:t>
            </a:r>
          </a:p>
        </p:txBody>
      </p:sp>
      <p:sp>
        <p:nvSpPr>
          <p:cNvPr id="7" name="TextBox 6">
            <a:extLst>
              <a:ext uri="{FF2B5EF4-FFF2-40B4-BE49-F238E27FC236}">
                <a16:creationId xmlns:a16="http://schemas.microsoft.com/office/drawing/2014/main" id="{1B8E4B3F-40E8-CB3D-1526-EE4FD41B7888}"/>
              </a:ext>
            </a:extLst>
          </p:cNvPr>
          <p:cNvSpPr txBox="1"/>
          <p:nvPr/>
        </p:nvSpPr>
        <p:spPr>
          <a:xfrm>
            <a:off x="983225" y="4584144"/>
            <a:ext cx="6076336" cy="461665"/>
          </a:xfrm>
          <a:prstGeom prst="rect">
            <a:avLst/>
          </a:prstGeom>
          <a:noFill/>
        </p:spPr>
        <p:txBody>
          <a:bodyPr wrap="square" rtlCol="0">
            <a:spAutoFit/>
          </a:bodyPr>
          <a:lstStyle/>
          <a:p>
            <a:pPr algn="ctr"/>
            <a:r>
              <a:rPr lang="en-US" sz="1200" dirty="0"/>
              <a:t>Remove packages’ versions in requirements.txt.</a:t>
            </a:r>
          </a:p>
          <a:p>
            <a:pPr algn="ctr"/>
            <a:r>
              <a:rPr lang="en-US" sz="1200" dirty="0"/>
              <a:t>Let pip install the versions compatible with  one another and with Python 3.10</a:t>
            </a:r>
          </a:p>
        </p:txBody>
      </p:sp>
      <p:pic>
        <p:nvPicPr>
          <p:cNvPr id="5" name="Picture 4">
            <a:extLst>
              <a:ext uri="{FF2B5EF4-FFF2-40B4-BE49-F238E27FC236}">
                <a16:creationId xmlns:a16="http://schemas.microsoft.com/office/drawing/2014/main" id="{380AD3F1-1931-6402-5BFC-B2CD239F77D7}"/>
              </a:ext>
            </a:extLst>
          </p:cNvPr>
          <p:cNvPicPr>
            <a:picLocks noChangeAspect="1"/>
          </p:cNvPicPr>
          <p:nvPr/>
        </p:nvPicPr>
        <p:blipFill rotWithShape="1">
          <a:blip r:embed="rId3"/>
          <a:srcRect b="28932"/>
          <a:stretch/>
        </p:blipFill>
        <p:spPr>
          <a:xfrm>
            <a:off x="2586037" y="1205066"/>
            <a:ext cx="3971925" cy="3032637"/>
          </a:xfrm>
          <a:prstGeom prst="rect">
            <a:avLst/>
          </a:prstGeom>
        </p:spPr>
      </p:pic>
    </p:spTree>
    <p:extLst>
      <p:ext uri="{BB962C8B-B14F-4D97-AF65-F5344CB8AC3E}">
        <p14:creationId xmlns:p14="http://schemas.microsoft.com/office/powerpoint/2010/main" val="15127723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64"/>
          <p:cNvSpPr txBox="1">
            <a:spLocks noGrp="1"/>
          </p:cNvSpPr>
          <p:nvPr>
            <p:ph type="title"/>
          </p:nvPr>
        </p:nvSpPr>
        <p:spPr>
          <a:xfrm>
            <a:off x="779749" y="264992"/>
            <a:ext cx="7918800" cy="1408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i="1" dirty="0"/>
              <a:t>Pytest error in Udacity Workspace</a:t>
            </a:r>
            <a:endParaRPr i="1" dirty="0"/>
          </a:p>
        </p:txBody>
      </p:sp>
      <p:pic>
        <p:nvPicPr>
          <p:cNvPr id="3" name="Picture 2">
            <a:extLst>
              <a:ext uri="{FF2B5EF4-FFF2-40B4-BE49-F238E27FC236}">
                <a16:creationId xmlns:a16="http://schemas.microsoft.com/office/drawing/2014/main" id="{BD335C53-68BB-BD1A-90F0-13026B3691E3}"/>
              </a:ext>
            </a:extLst>
          </p:cNvPr>
          <p:cNvPicPr>
            <a:picLocks noChangeAspect="1"/>
          </p:cNvPicPr>
          <p:nvPr/>
        </p:nvPicPr>
        <p:blipFill>
          <a:blip r:embed="rId3"/>
          <a:stretch>
            <a:fillRect/>
          </a:stretch>
        </p:blipFill>
        <p:spPr>
          <a:xfrm>
            <a:off x="509904" y="1541923"/>
            <a:ext cx="8124191" cy="1029827"/>
          </a:xfrm>
          <a:prstGeom prst="rect">
            <a:avLst/>
          </a:prstGeom>
        </p:spPr>
      </p:pic>
    </p:spTree>
    <p:extLst>
      <p:ext uri="{BB962C8B-B14F-4D97-AF65-F5344CB8AC3E}">
        <p14:creationId xmlns:p14="http://schemas.microsoft.com/office/powerpoint/2010/main" val="22134259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64"/>
          <p:cNvSpPr txBox="1">
            <a:spLocks noGrp="1"/>
          </p:cNvSpPr>
          <p:nvPr>
            <p:ph type="title"/>
          </p:nvPr>
        </p:nvSpPr>
        <p:spPr>
          <a:xfrm>
            <a:off x="779749" y="264992"/>
            <a:ext cx="7918800" cy="1408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i="1" dirty="0"/>
              <a:t>N</a:t>
            </a:r>
            <a:r>
              <a:rPr lang="en" i="1" dirty="0"/>
              <a:t>um_worker error</a:t>
            </a:r>
            <a:endParaRPr i="1" dirty="0"/>
          </a:p>
        </p:txBody>
      </p:sp>
      <p:pic>
        <p:nvPicPr>
          <p:cNvPr id="3" name="Picture 2">
            <a:extLst>
              <a:ext uri="{FF2B5EF4-FFF2-40B4-BE49-F238E27FC236}">
                <a16:creationId xmlns:a16="http://schemas.microsoft.com/office/drawing/2014/main" id="{11809D01-DE02-1673-BE9E-A1BA686A5454}"/>
              </a:ext>
            </a:extLst>
          </p:cNvPr>
          <p:cNvPicPr>
            <a:picLocks noChangeAspect="1"/>
          </p:cNvPicPr>
          <p:nvPr/>
        </p:nvPicPr>
        <p:blipFill>
          <a:blip r:embed="rId3"/>
          <a:stretch>
            <a:fillRect/>
          </a:stretch>
        </p:blipFill>
        <p:spPr>
          <a:xfrm>
            <a:off x="4370093" y="1673192"/>
            <a:ext cx="4565222" cy="2566684"/>
          </a:xfrm>
          <a:prstGeom prst="rect">
            <a:avLst/>
          </a:prstGeom>
        </p:spPr>
      </p:pic>
      <p:pic>
        <p:nvPicPr>
          <p:cNvPr id="6" name="Picture 5">
            <a:extLst>
              <a:ext uri="{FF2B5EF4-FFF2-40B4-BE49-F238E27FC236}">
                <a16:creationId xmlns:a16="http://schemas.microsoft.com/office/drawing/2014/main" id="{073A7A43-DAD4-B084-07B3-2F174CD9A3E4}"/>
              </a:ext>
            </a:extLst>
          </p:cNvPr>
          <p:cNvPicPr>
            <a:picLocks noChangeAspect="1"/>
          </p:cNvPicPr>
          <p:nvPr/>
        </p:nvPicPr>
        <p:blipFill>
          <a:blip r:embed="rId4"/>
          <a:stretch>
            <a:fillRect/>
          </a:stretch>
        </p:blipFill>
        <p:spPr>
          <a:xfrm>
            <a:off x="571543" y="1853283"/>
            <a:ext cx="3886157" cy="2184897"/>
          </a:xfrm>
          <a:prstGeom prst="rect">
            <a:avLst/>
          </a:prstGeom>
        </p:spPr>
      </p:pic>
      <p:sp>
        <p:nvSpPr>
          <p:cNvPr id="7" name="Rectangle 1">
            <a:extLst>
              <a:ext uri="{FF2B5EF4-FFF2-40B4-BE49-F238E27FC236}">
                <a16:creationId xmlns:a16="http://schemas.microsoft.com/office/drawing/2014/main" id="{79000E3D-67F6-86BD-80E1-CEC4543BA7BE}"/>
              </a:ext>
            </a:extLst>
          </p:cNvPr>
          <p:cNvSpPr>
            <a:spLocks noChangeArrowheads="1"/>
          </p:cNvSpPr>
          <p:nvPr/>
        </p:nvSpPr>
        <p:spPr bwMode="auto">
          <a:xfrm>
            <a:off x="0" y="-338811"/>
            <a:ext cx="65" cy="677623"/>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765719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64"/>
          <p:cNvSpPr txBox="1">
            <a:spLocks noGrp="1"/>
          </p:cNvSpPr>
          <p:nvPr>
            <p:ph type="title"/>
          </p:nvPr>
        </p:nvSpPr>
        <p:spPr>
          <a:xfrm>
            <a:off x="612600" y="-11684"/>
            <a:ext cx="7918800" cy="1408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i="1" dirty="0"/>
              <a:t>N</a:t>
            </a:r>
            <a:r>
              <a:rPr lang="en" i="1" dirty="0"/>
              <a:t>um_worker error</a:t>
            </a:r>
            <a:endParaRPr i="1" dirty="0"/>
          </a:p>
        </p:txBody>
      </p:sp>
      <p:sp>
        <p:nvSpPr>
          <p:cNvPr id="4" name="TextBox 3">
            <a:extLst>
              <a:ext uri="{FF2B5EF4-FFF2-40B4-BE49-F238E27FC236}">
                <a16:creationId xmlns:a16="http://schemas.microsoft.com/office/drawing/2014/main" id="{84239B8B-401D-64B1-7593-3906B711C02F}"/>
              </a:ext>
            </a:extLst>
          </p:cNvPr>
          <p:cNvSpPr txBox="1"/>
          <p:nvPr/>
        </p:nvSpPr>
        <p:spPr>
          <a:xfrm>
            <a:off x="935376" y="2974873"/>
            <a:ext cx="6901180" cy="104644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400" b="0" i="0" u="none" strike="noStrike" cap="none" normalizeH="0" baseline="0" dirty="0">
                <a:ln>
                  <a:noFill/>
                </a:ln>
                <a:solidFill>
                  <a:srgbClr val="D1D5DB"/>
                </a:solidFill>
                <a:effectLst/>
                <a:latin typeface="Söhne"/>
              </a:rPr>
              <a:t>Use multi-threading instead: If </a:t>
            </a:r>
            <a:r>
              <a:rPr kumimoji="0" lang="en-US" altLang="en-US" b="1" i="0" u="none" strike="noStrike" cap="none" normalizeH="0" baseline="0" dirty="0" err="1">
                <a:ln>
                  <a:noFill/>
                </a:ln>
                <a:solidFill>
                  <a:srgbClr val="D1D5DB"/>
                </a:solidFill>
                <a:effectLst/>
                <a:latin typeface="Söhne Mono"/>
              </a:rPr>
              <a:t>num_workers</a:t>
            </a:r>
            <a:r>
              <a:rPr kumimoji="0" lang="en-US" altLang="en-US" sz="1400" b="0" i="0" u="none" strike="noStrike" cap="none" normalizeH="0" baseline="0" dirty="0">
                <a:ln>
                  <a:noFill/>
                </a:ln>
                <a:solidFill>
                  <a:srgbClr val="D1D5DB"/>
                </a:solidFill>
                <a:effectLst/>
                <a:latin typeface="Söhne"/>
              </a:rPr>
              <a:t> continues to cause problems, consider using multi-threading (</a:t>
            </a:r>
            <a:r>
              <a:rPr kumimoji="0" lang="en-US" altLang="en-US" b="1" i="0" u="none" strike="noStrike" cap="none" normalizeH="0" baseline="0" dirty="0" err="1">
                <a:ln>
                  <a:noFill/>
                </a:ln>
                <a:solidFill>
                  <a:srgbClr val="D1D5DB"/>
                </a:solidFill>
                <a:effectLst/>
                <a:latin typeface="Söhne Mono"/>
              </a:rPr>
              <a:t>num_workers</a:t>
            </a:r>
            <a:r>
              <a:rPr kumimoji="0" lang="en-US" altLang="en-US" b="1" i="0" u="none" strike="noStrike" cap="none" normalizeH="0" baseline="0" dirty="0">
                <a:ln>
                  <a:noFill/>
                </a:ln>
                <a:solidFill>
                  <a:srgbClr val="D1D5DB"/>
                </a:solidFill>
                <a:effectLst/>
                <a:latin typeface="Söhne Mono"/>
              </a:rPr>
              <a:t>=0</a:t>
            </a:r>
            <a:r>
              <a:rPr kumimoji="0" lang="en-US" altLang="en-US" sz="1400" b="0" i="0" u="none" strike="noStrike" cap="none" normalizeH="0" baseline="0" dirty="0">
                <a:ln>
                  <a:noFill/>
                </a:ln>
                <a:solidFill>
                  <a:srgbClr val="D1D5DB"/>
                </a:solidFill>
                <a:effectLst/>
                <a:latin typeface="Söhne"/>
              </a:rPr>
              <a:t> or </a:t>
            </a:r>
            <a:r>
              <a:rPr kumimoji="0" lang="en-US" altLang="en-US" b="1" i="0" u="none" strike="noStrike" cap="none" normalizeH="0" baseline="0" dirty="0" err="1">
                <a:ln>
                  <a:noFill/>
                </a:ln>
                <a:solidFill>
                  <a:srgbClr val="D1D5DB"/>
                </a:solidFill>
                <a:effectLst/>
                <a:latin typeface="Söhne Mono"/>
              </a:rPr>
              <a:t>num_workers</a:t>
            </a:r>
            <a:r>
              <a:rPr kumimoji="0" lang="en-US" altLang="en-US" b="1" i="0" u="none" strike="noStrike" cap="none" normalizeH="0" baseline="0" dirty="0">
                <a:ln>
                  <a:noFill/>
                </a:ln>
                <a:solidFill>
                  <a:srgbClr val="D1D5DB"/>
                </a:solidFill>
                <a:effectLst/>
                <a:latin typeface="Söhne Mono"/>
              </a:rPr>
              <a:t>=1</a:t>
            </a:r>
            <a:r>
              <a:rPr kumimoji="0" lang="en-US" altLang="en-US" sz="1400" b="0" i="0" u="none" strike="noStrike" cap="none" normalizeH="0" baseline="0" dirty="0">
                <a:ln>
                  <a:noFill/>
                </a:ln>
                <a:solidFill>
                  <a:srgbClr val="D1D5DB"/>
                </a:solidFill>
                <a:effectLst/>
                <a:latin typeface="Söhne"/>
              </a:rPr>
              <a:t>), which might work better in certain environments.</a:t>
            </a:r>
          </a:p>
        </p:txBody>
      </p:sp>
      <p:pic>
        <p:nvPicPr>
          <p:cNvPr id="8" name="Picture 7">
            <a:extLst>
              <a:ext uri="{FF2B5EF4-FFF2-40B4-BE49-F238E27FC236}">
                <a16:creationId xmlns:a16="http://schemas.microsoft.com/office/drawing/2014/main" id="{3B94AB66-946F-7733-0032-33E554022708}"/>
              </a:ext>
            </a:extLst>
          </p:cNvPr>
          <p:cNvPicPr>
            <a:picLocks noChangeAspect="1"/>
          </p:cNvPicPr>
          <p:nvPr/>
        </p:nvPicPr>
        <p:blipFill>
          <a:blip r:embed="rId3"/>
          <a:stretch>
            <a:fillRect/>
          </a:stretch>
        </p:blipFill>
        <p:spPr>
          <a:xfrm>
            <a:off x="1038225" y="2019300"/>
            <a:ext cx="7067550" cy="1104900"/>
          </a:xfrm>
          <a:prstGeom prst="rect">
            <a:avLst/>
          </a:prstGeom>
        </p:spPr>
      </p:pic>
      <p:sp>
        <p:nvSpPr>
          <p:cNvPr id="10" name="TextBox 9">
            <a:extLst>
              <a:ext uri="{FF2B5EF4-FFF2-40B4-BE49-F238E27FC236}">
                <a16:creationId xmlns:a16="http://schemas.microsoft.com/office/drawing/2014/main" id="{3879F475-91AB-EF8B-D67E-203A6BBEF4E4}"/>
              </a:ext>
            </a:extLst>
          </p:cNvPr>
          <p:cNvSpPr txBox="1"/>
          <p:nvPr/>
        </p:nvSpPr>
        <p:spPr>
          <a:xfrm>
            <a:off x="1038225" y="1280636"/>
            <a:ext cx="6797696" cy="738664"/>
          </a:xfrm>
          <a:prstGeom prst="rect">
            <a:avLst/>
          </a:prstGeom>
          <a:noFill/>
        </p:spPr>
        <p:txBody>
          <a:bodyPr wrap="square">
            <a:spAutoFit/>
          </a:bodyPr>
          <a:lstStyle/>
          <a:p>
            <a:r>
              <a:rPr kumimoji="0" lang="en-US" altLang="en-US" i="0" u="none" strike="noStrike" cap="none" normalizeH="0" baseline="0" dirty="0">
                <a:ln>
                  <a:noFill/>
                </a:ln>
                <a:solidFill>
                  <a:srgbClr val="D1D5DB"/>
                </a:solidFill>
                <a:effectLst/>
                <a:latin typeface="Söhne Mono"/>
              </a:rPr>
              <a:t>When setting </a:t>
            </a:r>
            <a:r>
              <a:rPr kumimoji="0" lang="en-US" altLang="en-US" b="1" i="0" u="none" strike="noStrike" cap="none" normalizeH="0" baseline="0" dirty="0" err="1">
                <a:ln>
                  <a:noFill/>
                </a:ln>
                <a:solidFill>
                  <a:srgbClr val="D1D5DB"/>
                </a:solidFill>
                <a:effectLst/>
                <a:latin typeface="Söhne Mono"/>
              </a:rPr>
              <a:t>num_workers</a:t>
            </a:r>
            <a:r>
              <a:rPr kumimoji="0" lang="en-US" altLang="en-US" b="1" i="0" u="none" strike="noStrike" cap="none" normalizeH="0" baseline="0" dirty="0">
                <a:ln>
                  <a:noFill/>
                </a:ln>
                <a:solidFill>
                  <a:srgbClr val="D1D5DB"/>
                </a:solidFill>
                <a:effectLst/>
                <a:latin typeface="Söhne Mono"/>
              </a:rPr>
              <a:t>=-1</a:t>
            </a:r>
            <a:r>
              <a:rPr kumimoji="0" lang="en-US" altLang="en-US" sz="1400" b="0" i="0" u="none" strike="noStrike" cap="none" normalizeH="0" baseline="0" dirty="0">
                <a:ln>
                  <a:noFill/>
                </a:ln>
                <a:solidFill>
                  <a:srgbClr val="D1D5DB"/>
                </a:solidFill>
                <a:effectLst/>
                <a:latin typeface="Söhne"/>
              </a:rPr>
              <a:t>,  the </a:t>
            </a:r>
            <a:r>
              <a:rPr kumimoji="0" lang="en-US" altLang="en-US" sz="1400" b="0" i="0" u="none" strike="noStrike" cap="none" normalizeH="0" baseline="0" dirty="0" err="1">
                <a:ln>
                  <a:noFill/>
                </a:ln>
                <a:solidFill>
                  <a:srgbClr val="D1D5DB"/>
                </a:solidFill>
                <a:effectLst/>
                <a:latin typeface="Söhne"/>
              </a:rPr>
              <a:t>get_data_loaders</a:t>
            </a:r>
            <a:r>
              <a:rPr kumimoji="0" lang="en-US" altLang="en-US" sz="1400" b="0" i="0" u="none" strike="noStrike" cap="none" normalizeH="0" baseline="0" dirty="0">
                <a:ln>
                  <a:noFill/>
                </a:ln>
                <a:solidFill>
                  <a:srgbClr val="D1D5DB"/>
                </a:solidFill>
                <a:effectLst/>
                <a:latin typeface="Söhne"/>
              </a:rPr>
              <a:t> function in data.py calculates number of cores for multi processing which seems to have a problem in </a:t>
            </a:r>
            <a:r>
              <a:rPr kumimoji="0" lang="en-US" altLang="en-US" sz="1400" b="0" i="0" u="none" strike="noStrike" cap="none" normalizeH="0" baseline="0" dirty="0" err="1">
                <a:ln>
                  <a:noFill/>
                </a:ln>
                <a:solidFill>
                  <a:srgbClr val="D1D5DB"/>
                </a:solidFill>
                <a:effectLst/>
                <a:latin typeface="Söhne"/>
              </a:rPr>
              <a:t>pytorch</a:t>
            </a:r>
            <a:r>
              <a:rPr kumimoji="0" lang="en-US" altLang="en-US" sz="1400" b="0" i="0" u="none" strike="noStrike" cap="none" normalizeH="0" baseline="0" dirty="0">
                <a:ln>
                  <a:noFill/>
                </a:ln>
                <a:solidFill>
                  <a:srgbClr val="D1D5DB"/>
                </a:solidFill>
                <a:effectLst/>
                <a:latin typeface="Söhne"/>
              </a:rPr>
              <a:t> old versions</a:t>
            </a:r>
            <a:endParaRPr lang="en-US" dirty="0"/>
          </a:p>
        </p:txBody>
      </p:sp>
    </p:spTree>
    <p:extLst>
      <p:ext uri="{BB962C8B-B14F-4D97-AF65-F5344CB8AC3E}">
        <p14:creationId xmlns:p14="http://schemas.microsoft.com/office/powerpoint/2010/main" val="33601733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64"/>
          <p:cNvSpPr txBox="1">
            <a:spLocks noGrp="1"/>
          </p:cNvSpPr>
          <p:nvPr>
            <p:ph type="title"/>
          </p:nvPr>
        </p:nvSpPr>
        <p:spPr>
          <a:xfrm>
            <a:off x="612600" y="-11684"/>
            <a:ext cx="7918800" cy="1408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i="1" dirty="0"/>
              <a:t>N</a:t>
            </a:r>
            <a:r>
              <a:rPr lang="en" i="1" dirty="0"/>
              <a:t>um_worker error</a:t>
            </a:r>
            <a:endParaRPr i="1" dirty="0"/>
          </a:p>
        </p:txBody>
      </p:sp>
      <p:pic>
        <p:nvPicPr>
          <p:cNvPr id="3" name="Picture 2">
            <a:extLst>
              <a:ext uri="{FF2B5EF4-FFF2-40B4-BE49-F238E27FC236}">
                <a16:creationId xmlns:a16="http://schemas.microsoft.com/office/drawing/2014/main" id="{B15C63A2-1679-27E7-6339-FA4796B3DE28}"/>
              </a:ext>
            </a:extLst>
          </p:cNvPr>
          <p:cNvPicPr>
            <a:picLocks noChangeAspect="1"/>
          </p:cNvPicPr>
          <p:nvPr/>
        </p:nvPicPr>
        <p:blipFill>
          <a:blip r:embed="rId3"/>
          <a:stretch>
            <a:fillRect/>
          </a:stretch>
        </p:blipFill>
        <p:spPr>
          <a:xfrm>
            <a:off x="1272145" y="1052052"/>
            <a:ext cx="5337476" cy="3470787"/>
          </a:xfrm>
          <a:prstGeom prst="rect">
            <a:avLst/>
          </a:prstGeom>
        </p:spPr>
      </p:pic>
    </p:spTree>
    <p:extLst>
      <p:ext uri="{BB962C8B-B14F-4D97-AF65-F5344CB8AC3E}">
        <p14:creationId xmlns:p14="http://schemas.microsoft.com/office/powerpoint/2010/main" val="14750671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64"/>
          <p:cNvSpPr txBox="1">
            <a:spLocks noGrp="1"/>
          </p:cNvSpPr>
          <p:nvPr>
            <p:ph type="title"/>
          </p:nvPr>
        </p:nvSpPr>
        <p:spPr>
          <a:xfrm>
            <a:off x="681426" y="1867650"/>
            <a:ext cx="7918800" cy="1408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i="1" dirty="0"/>
              <a:t>Any change you do to any .</a:t>
            </a:r>
            <a:r>
              <a:rPr lang="en-US" i="1" dirty="0" err="1"/>
              <a:t>py</a:t>
            </a:r>
            <a:r>
              <a:rPr lang="en-US" i="1" dirty="0"/>
              <a:t> file, restart your notebook to see an action</a:t>
            </a:r>
            <a:endParaRPr i="1" dirty="0"/>
          </a:p>
        </p:txBody>
      </p:sp>
    </p:spTree>
    <p:extLst>
      <p:ext uri="{BB962C8B-B14F-4D97-AF65-F5344CB8AC3E}">
        <p14:creationId xmlns:p14="http://schemas.microsoft.com/office/powerpoint/2010/main" val="18218154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64"/>
          <p:cNvSpPr txBox="1">
            <a:spLocks noGrp="1"/>
          </p:cNvSpPr>
          <p:nvPr>
            <p:ph type="title"/>
          </p:nvPr>
        </p:nvSpPr>
        <p:spPr>
          <a:xfrm>
            <a:off x="681426" y="1867650"/>
            <a:ext cx="7918800" cy="1408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i="1" dirty="0"/>
              <a:t>Access the checkpoints folder</a:t>
            </a:r>
            <a:br>
              <a:rPr lang="en-US" i="1" dirty="0"/>
            </a:br>
            <a:r>
              <a:rPr lang="en-US" i="1" dirty="0">
                <a:hlinkClick r:id="rId3"/>
              </a:rPr>
              <a:t>Solved</a:t>
            </a:r>
            <a:endParaRPr i="1" dirty="0"/>
          </a:p>
        </p:txBody>
      </p:sp>
    </p:spTree>
    <p:extLst>
      <p:ext uri="{BB962C8B-B14F-4D97-AF65-F5344CB8AC3E}">
        <p14:creationId xmlns:p14="http://schemas.microsoft.com/office/powerpoint/2010/main" val="41265593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64"/>
          <p:cNvSpPr txBox="1">
            <a:spLocks noGrp="1"/>
          </p:cNvSpPr>
          <p:nvPr>
            <p:ph type="title"/>
          </p:nvPr>
        </p:nvSpPr>
        <p:spPr>
          <a:xfrm>
            <a:off x="681426" y="1867650"/>
            <a:ext cx="7918800" cy="1408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i="1" dirty="0" err="1"/>
              <a:t>App.ipynb</a:t>
            </a:r>
            <a:r>
              <a:rPr lang="en-US" i="1" dirty="0"/>
              <a:t> Problems</a:t>
            </a:r>
            <a:endParaRPr i="1" dirty="0"/>
          </a:p>
        </p:txBody>
      </p:sp>
    </p:spTree>
    <p:extLst>
      <p:ext uri="{BB962C8B-B14F-4D97-AF65-F5344CB8AC3E}">
        <p14:creationId xmlns:p14="http://schemas.microsoft.com/office/powerpoint/2010/main" val="2181468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8"/>
          <p:cNvSpPr txBox="1">
            <a:spLocks noGrp="1"/>
          </p:cNvSpPr>
          <p:nvPr>
            <p:ph type="ctrTitle"/>
          </p:nvPr>
        </p:nvSpPr>
        <p:spPr>
          <a:xfrm>
            <a:off x="612600" y="1292675"/>
            <a:ext cx="4011300" cy="1239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Attendance is taken automatically</a:t>
            </a:r>
            <a:endParaRPr dirty="0"/>
          </a:p>
        </p:txBody>
      </p:sp>
      <p:sp>
        <p:nvSpPr>
          <p:cNvPr id="374" name="Google Shape;374;p58"/>
          <p:cNvSpPr txBox="1">
            <a:spLocks noGrp="1"/>
          </p:cNvSpPr>
          <p:nvPr>
            <p:ph type="subTitle" idx="1"/>
          </p:nvPr>
        </p:nvSpPr>
        <p:spPr>
          <a:xfrm>
            <a:off x="612600" y="2800800"/>
            <a:ext cx="4011300" cy="64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Please change your name to be First Name and Last name on Zoom</a:t>
            </a:r>
            <a:br>
              <a:rPr lang="en" dirty="0"/>
            </a:br>
            <a:r>
              <a:rPr lang="en" dirty="0"/>
              <a:t>Like : Lamia Zain</a:t>
            </a:r>
            <a:endParaRPr dirty="0"/>
          </a:p>
        </p:txBody>
      </p:sp>
    </p:spTree>
    <p:extLst>
      <p:ext uri="{BB962C8B-B14F-4D97-AF65-F5344CB8AC3E}">
        <p14:creationId xmlns:p14="http://schemas.microsoft.com/office/powerpoint/2010/main" val="6403155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6" name="Google Shape;466;p74"/>
          <p:cNvSpPr txBox="1">
            <a:spLocks noGrp="1"/>
          </p:cNvSpPr>
          <p:nvPr>
            <p:ph type="subTitle" idx="1"/>
          </p:nvPr>
        </p:nvSpPr>
        <p:spPr>
          <a:xfrm>
            <a:off x="184731" y="265391"/>
            <a:ext cx="7954200" cy="216600"/>
          </a:xfrm>
          <a:prstGeom prst="rect">
            <a:avLst/>
          </a:prstGeom>
        </p:spPr>
        <p:txBody>
          <a:bodyPr spcFirstLastPara="1" wrap="square" lIns="0" tIns="0" rIns="0" bIns="0" anchor="ctr" anchorCtr="0">
            <a:noAutofit/>
          </a:bodyPr>
          <a:lstStyle/>
          <a:p>
            <a:pPr marL="0" lvl="0" indent="0" algn="l" rtl="0">
              <a:spcBef>
                <a:spcPts val="0"/>
              </a:spcBef>
              <a:spcAft>
                <a:spcPts val="1200"/>
              </a:spcAft>
              <a:buNone/>
            </a:pPr>
            <a:r>
              <a:rPr lang="en" i="1" dirty="0"/>
              <a:t>List out of index error </a:t>
            </a:r>
            <a:endParaRPr lang="en-US" dirty="0"/>
          </a:p>
        </p:txBody>
      </p:sp>
      <p:pic>
        <p:nvPicPr>
          <p:cNvPr id="11" name="Picture 10">
            <a:extLst>
              <a:ext uri="{FF2B5EF4-FFF2-40B4-BE49-F238E27FC236}">
                <a16:creationId xmlns:a16="http://schemas.microsoft.com/office/drawing/2014/main" id="{392FFC9E-88E1-5B60-E855-3C91878FA0D9}"/>
              </a:ext>
            </a:extLst>
          </p:cNvPr>
          <p:cNvPicPr>
            <a:picLocks noChangeAspect="1"/>
          </p:cNvPicPr>
          <p:nvPr/>
        </p:nvPicPr>
        <p:blipFill>
          <a:blip r:embed="rId3"/>
          <a:stretch>
            <a:fillRect/>
          </a:stretch>
        </p:blipFill>
        <p:spPr>
          <a:xfrm>
            <a:off x="1663495" y="481991"/>
            <a:ext cx="3061365" cy="3126000"/>
          </a:xfrm>
          <a:prstGeom prst="rect">
            <a:avLst/>
          </a:prstGeom>
        </p:spPr>
      </p:pic>
      <p:pic>
        <p:nvPicPr>
          <p:cNvPr id="13" name="Picture 12">
            <a:extLst>
              <a:ext uri="{FF2B5EF4-FFF2-40B4-BE49-F238E27FC236}">
                <a16:creationId xmlns:a16="http://schemas.microsoft.com/office/drawing/2014/main" id="{04E8A6FE-83E9-8D2F-840A-2F07725AAF11}"/>
              </a:ext>
            </a:extLst>
          </p:cNvPr>
          <p:cNvPicPr>
            <a:picLocks noChangeAspect="1"/>
          </p:cNvPicPr>
          <p:nvPr/>
        </p:nvPicPr>
        <p:blipFill>
          <a:blip r:embed="rId4"/>
          <a:stretch>
            <a:fillRect/>
          </a:stretch>
        </p:blipFill>
        <p:spPr>
          <a:xfrm>
            <a:off x="1663494" y="3607991"/>
            <a:ext cx="3061365" cy="1096853"/>
          </a:xfrm>
          <a:prstGeom prst="rect">
            <a:avLst/>
          </a:prstGeom>
        </p:spPr>
      </p:pic>
      <p:pic>
        <p:nvPicPr>
          <p:cNvPr id="15" name="Picture 14">
            <a:extLst>
              <a:ext uri="{FF2B5EF4-FFF2-40B4-BE49-F238E27FC236}">
                <a16:creationId xmlns:a16="http://schemas.microsoft.com/office/drawing/2014/main" id="{B90934BE-40DA-C20D-67D2-619FFDF531CC}"/>
              </a:ext>
            </a:extLst>
          </p:cNvPr>
          <p:cNvPicPr>
            <a:picLocks noChangeAspect="1"/>
          </p:cNvPicPr>
          <p:nvPr/>
        </p:nvPicPr>
        <p:blipFill>
          <a:blip r:embed="rId5"/>
          <a:stretch>
            <a:fillRect/>
          </a:stretch>
        </p:blipFill>
        <p:spPr>
          <a:xfrm>
            <a:off x="5357623" y="631880"/>
            <a:ext cx="2438708" cy="2308337"/>
          </a:xfrm>
          <a:prstGeom prst="rect">
            <a:avLst/>
          </a:prstGeom>
        </p:spPr>
      </p:pic>
      <p:sp>
        <p:nvSpPr>
          <p:cNvPr id="19" name="TextBox 18">
            <a:extLst>
              <a:ext uri="{FF2B5EF4-FFF2-40B4-BE49-F238E27FC236}">
                <a16:creationId xmlns:a16="http://schemas.microsoft.com/office/drawing/2014/main" id="{68F132D5-5D6E-8F90-7C8C-3A1ED789D14D}"/>
              </a:ext>
            </a:extLst>
          </p:cNvPr>
          <p:cNvSpPr txBox="1"/>
          <p:nvPr/>
        </p:nvSpPr>
        <p:spPr>
          <a:xfrm>
            <a:off x="6036604" y="3085357"/>
            <a:ext cx="1080745"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Cell Output</a:t>
            </a:r>
          </a:p>
        </p:txBody>
      </p:sp>
      <p:sp>
        <p:nvSpPr>
          <p:cNvPr id="20" name="TextBox 19">
            <a:extLst>
              <a:ext uri="{FF2B5EF4-FFF2-40B4-BE49-F238E27FC236}">
                <a16:creationId xmlns:a16="http://schemas.microsoft.com/office/drawing/2014/main" id="{BB8420D5-5057-09AA-E72A-41E9EA730F9C}"/>
              </a:ext>
            </a:extLst>
          </p:cNvPr>
          <p:cNvSpPr txBox="1"/>
          <p:nvPr/>
        </p:nvSpPr>
        <p:spPr>
          <a:xfrm>
            <a:off x="2675681" y="4724220"/>
            <a:ext cx="941283"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Cell Input</a:t>
            </a:r>
          </a:p>
        </p:txBody>
      </p:sp>
    </p:spTree>
    <p:extLst>
      <p:ext uri="{BB962C8B-B14F-4D97-AF65-F5344CB8AC3E}">
        <p14:creationId xmlns:p14="http://schemas.microsoft.com/office/powerpoint/2010/main" val="17261695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6" name="Google Shape;466;p74"/>
          <p:cNvSpPr txBox="1">
            <a:spLocks noGrp="1"/>
          </p:cNvSpPr>
          <p:nvPr>
            <p:ph type="subTitle" idx="1"/>
          </p:nvPr>
        </p:nvSpPr>
        <p:spPr>
          <a:xfrm>
            <a:off x="184731" y="265391"/>
            <a:ext cx="7954200" cy="216600"/>
          </a:xfrm>
          <a:prstGeom prst="rect">
            <a:avLst/>
          </a:prstGeom>
        </p:spPr>
        <p:txBody>
          <a:bodyPr spcFirstLastPara="1" wrap="square" lIns="0" tIns="0" rIns="0" bIns="0" anchor="ctr" anchorCtr="0">
            <a:noAutofit/>
          </a:bodyPr>
          <a:lstStyle/>
          <a:p>
            <a:pPr marL="0" lvl="0" indent="0" algn="l" rtl="0">
              <a:spcBef>
                <a:spcPts val="0"/>
              </a:spcBef>
              <a:spcAft>
                <a:spcPts val="1200"/>
              </a:spcAft>
              <a:buNone/>
            </a:pPr>
            <a:r>
              <a:rPr lang="en-US" i="1" dirty="0" err="1"/>
              <a:t>jupyter</a:t>
            </a:r>
            <a:r>
              <a:rPr lang="en-US" i="1" dirty="0"/>
              <a:t> </a:t>
            </a:r>
            <a:r>
              <a:rPr lang="en-US" i="1" dirty="0" err="1"/>
              <a:t>nbconvert</a:t>
            </a:r>
            <a:r>
              <a:rPr lang="en" i="1" dirty="0"/>
              <a:t> </a:t>
            </a:r>
            <a:endParaRPr lang="en-US" dirty="0"/>
          </a:p>
        </p:txBody>
      </p:sp>
      <p:sp>
        <p:nvSpPr>
          <p:cNvPr id="2" name="TextBox 1">
            <a:extLst>
              <a:ext uri="{FF2B5EF4-FFF2-40B4-BE49-F238E27FC236}">
                <a16:creationId xmlns:a16="http://schemas.microsoft.com/office/drawing/2014/main" id="{BB6C98CD-86AC-E58A-E00E-6F4D7A0FDF94}"/>
              </a:ext>
            </a:extLst>
          </p:cNvPr>
          <p:cNvSpPr txBox="1"/>
          <p:nvPr/>
        </p:nvSpPr>
        <p:spPr>
          <a:xfrm>
            <a:off x="122904" y="685472"/>
            <a:ext cx="8898192" cy="738664"/>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buFont typeface="Arial" panose="020B0604020202020204" pitchFamily="34" charset="0"/>
              <a:buChar char="•"/>
            </a:pPr>
            <a:r>
              <a:rPr lang="en-US" dirty="0">
                <a:solidFill>
                  <a:srgbClr val="374151"/>
                </a:solidFill>
                <a:latin typeface="Söhne"/>
              </a:rPr>
              <a:t>If you faced this error, One way to work around is to use an </a:t>
            </a:r>
            <a:r>
              <a:rPr lang="en-US" dirty="0">
                <a:solidFill>
                  <a:srgbClr val="374151"/>
                </a:solidFill>
                <a:latin typeface="Söhne"/>
                <a:hlinkClick r:id="rId3"/>
              </a:rPr>
              <a:t>online tool </a:t>
            </a:r>
            <a:r>
              <a:rPr lang="en-US" dirty="0">
                <a:solidFill>
                  <a:srgbClr val="374151"/>
                </a:solidFill>
                <a:latin typeface="Söhne"/>
              </a:rPr>
              <a:t>that would convert the </a:t>
            </a:r>
            <a:r>
              <a:rPr lang="en-US" dirty="0" err="1">
                <a:solidFill>
                  <a:srgbClr val="374151"/>
                </a:solidFill>
                <a:latin typeface="Söhne"/>
              </a:rPr>
              <a:t>ipynb</a:t>
            </a:r>
            <a:r>
              <a:rPr lang="en-US" dirty="0">
                <a:solidFill>
                  <a:srgbClr val="374151"/>
                </a:solidFill>
                <a:latin typeface="Söhne"/>
              </a:rPr>
              <a:t> file to  HTML file.  </a:t>
            </a:r>
          </a:p>
          <a:p>
            <a:endParaRPr lang="en-US" b="1" dirty="0">
              <a:solidFill>
                <a:srgbClr val="374151"/>
              </a:solidFill>
              <a:latin typeface="Söhne"/>
            </a:endParaRPr>
          </a:p>
        </p:txBody>
      </p:sp>
      <p:pic>
        <p:nvPicPr>
          <p:cNvPr id="11" name="Picture 10">
            <a:extLst>
              <a:ext uri="{FF2B5EF4-FFF2-40B4-BE49-F238E27FC236}">
                <a16:creationId xmlns:a16="http://schemas.microsoft.com/office/drawing/2014/main" id="{F39E7B63-E2B8-19CE-0A6E-61B2DB806BCE}"/>
              </a:ext>
            </a:extLst>
          </p:cNvPr>
          <p:cNvPicPr>
            <a:picLocks noChangeAspect="1"/>
          </p:cNvPicPr>
          <p:nvPr/>
        </p:nvPicPr>
        <p:blipFill>
          <a:blip r:embed="rId4"/>
          <a:stretch>
            <a:fillRect/>
          </a:stretch>
        </p:blipFill>
        <p:spPr>
          <a:xfrm>
            <a:off x="872892" y="1429661"/>
            <a:ext cx="7266039" cy="2555960"/>
          </a:xfrm>
          <a:prstGeom prst="rect">
            <a:avLst/>
          </a:prstGeom>
        </p:spPr>
      </p:pic>
    </p:spTree>
    <p:extLst>
      <p:ext uri="{BB962C8B-B14F-4D97-AF65-F5344CB8AC3E}">
        <p14:creationId xmlns:p14="http://schemas.microsoft.com/office/powerpoint/2010/main" val="1998095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64"/>
          <p:cNvSpPr txBox="1">
            <a:spLocks noGrp="1"/>
          </p:cNvSpPr>
          <p:nvPr>
            <p:ph type="title"/>
          </p:nvPr>
        </p:nvSpPr>
        <p:spPr>
          <a:xfrm>
            <a:off x="612600" y="1867650"/>
            <a:ext cx="7918800" cy="1408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i="1" dirty="0"/>
              <a:t>Any Question?</a:t>
            </a:r>
            <a:endParaRPr i="1" dirty="0"/>
          </a:p>
        </p:txBody>
      </p:sp>
    </p:spTree>
    <p:extLst>
      <p:ext uri="{BB962C8B-B14F-4D97-AF65-F5344CB8AC3E}">
        <p14:creationId xmlns:p14="http://schemas.microsoft.com/office/powerpoint/2010/main" val="35665507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95"/>
          <p:cNvSpPr txBox="1">
            <a:spLocks noGrp="1"/>
          </p:cNvSpPr>
          <p:nvPr>
            <p:ph type="ctrTitle"/>
          </p:nvPr>
        </p:nvSpPr>
        <p:spPr>
          <a:xfrm>
            <a:off x="612600" y="985225"/>
            <a:ext cx="6205800" cy="1239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8"/>
          <p:cNvSpPr txBox="1">
            <a:spLocks noGrp="1"/>
          </p:cNvSpPr>
          <p:nvPr>
            <p:ph type="ctrTitle"/>
          </p:nvPr>
        </p:nvSpPr>
        <p:spPr>
          <a:xfrm>
            <a:off x="560700" y="962262"/>
            <a:ext cx="4011300" cy="1239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Change your Name on Zoom</a:t>
            </a:r>
            <a:endParaRPr dirty="0"/>
          </a:p>
        </p:txBody>
      </p:sp>
      <p:pic>
        <p:nvPicPr>
          <p:cNvPr id="5" name="Picture 4">
            <a:extLst>
              <a:ext uri="{FF2B5EF4-FFF2-40B4-BE49-F238E27FC236}">
                <a16:creationId xmlns:a16="http://schemas.microsoft.com/office/drawing/2014/main" id="{E28081FB-AACB-2DBD-2F8A-4B343A582617}"/>
              </a:ext>
            </a:extLst>
          </p:cNvPr>
          <p:cNvPicPr>
            <a:picLocks noChangeAspect="1"/>
          </p:cNvPicPr>
          <p:nvPr/>
        </p:nvPicPr>
        <p:blipFill rotWithShape="1">
          <a:blip r:embed="rId3"/>
          <a:srcRect l="12353" t="7470" r="12689" b="4687"/>
          <a:stretch/>
        </p:blipFill>
        <p:spPr>
          <a:xfrm>
            <a:off x="4203166" y="1782697"/>
            <a:ext cx="4647652" cy="3063698"/>
          </a:xfrm>
          <a:prstGeom prst="rect">
            <a:avLst/>
          </a:prstGeom>
        </p:spPr>
      </p:pic>
      <p:pic>
        <p:nvPicPr>
          <p:cNvPr id="7" name="Picture 6">
            <a:extLst>
              <a:ext uri="{FF2B5EF4-FFF2-40B4-BE49-F238E27FC236}">
                <a16:creationId xmlns:a16="http://schemas.microsoft.com/office/drawing/2014/main" id="{01750CC6-4DA5-7523-B065-ECA6E773C55E}"/>
              </a:ext>
            </a:extLst>
          </p:cNvPr>
          <p:cNvPicPr>
            <a:picLocks noChangeAspect="1"/>
          </p:cNvPicPr>
          <p:nvPr/>
        </p:nvPicPr>
        <p:blipFill rotWithShape="1">
          <a:blip r:embed="rId4"/>
          <a:srcRect b="15728"/>
          <a:stretch/>
        </p:blipFill>
        <p:spPr>
          <a:xfrm>
            <a:off x="293182" y="2264560"/>
            <a:ext cx="3689581" cy="2581835"/>
          </a:xfrm>
          <a:prstGeom prst="rect">
            <a:avLst/>
          </a:prstGeom>
        </p:spPr>
      </p:pic>
    </p:spTree>
    <p:extLst>
      <p:ext uri="{BB962C8B-B14F-4D97-AF65-F5344CB8AC3E}">
        <p14:creationId xmlns:p14="http://schemas.microsoft.com/office/powerpoint/2010/main" val="1005464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8"/>
          <p:cNvSpPr txBox="1">
            <a:spLocks noGrp="1"/>
          </p:cNvSpPr>
          <p:nvPr>
            <p:ph type="ctrTitle"/>
          </p:nvPr>
        </p:nvSpPr>
        <p:spPr>
          <a:xfrm>
            <a:off x="560700" y="962262"/>
            <a:ext cx="4011300" cy="1239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Change your Name on Zoom</a:t>
            </a:r>
            <a:endParaRPr dirty="0"/>
          </a:p>
        </p:txBody>
      </p:sp>
      <p:pic>
        <p:nvPicPr>
          <p:cNvPr id="3" name="Picture 2">
            <a:extLst>
              <a:ext uri="{FF2B5EF4-FFF2-40B4-BE49-F238E27FC236}">
                <a16:creationId xmlns:a16="http://schemas.microsoft.com/office/drawing/2014/main" id="{728C3C30-BB58-626F-333D-01BE3DF2F42B}"/>
              </a:ext>
            </a:extLst>
          </p:cNvPr>
          <p:cNvPicPr>
            <a:picLocks noChangeAspect="1"/>
          </p:cNvPicPr>
          <p:nvPr/>
        </p:nvPicPr>
        <p:blipFill>
          <a:blip r:embed="rId3"/>
          <a:stretch>
            <a:fillRect/>
          </a:stretch>
        </p:blipFill>
        <p:spPr>
          <a:xfrm>
            <a:off x="1602138" y="2406395"/>
            <a:ext cx="5674642" cy="2503702"/>
          </a:xfrm>
          <a:prstGeom prst="rect">
            <a:avLst/>
          </a:prstGeom>
        </p:spPr>
      </p:pic>
    </p:spTree>
    <p:extLst>
      <p:ext uri="{BB962C8B-B14F-4D97-AF65-F5344CB8AC3E}">
        <p14:creationId xmlns:p14="http://schemas.microsoft.com/office/powerpoint/2010/main" val="3893269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65"/>
          <p:cNvSpPr txBox="1">
            <a:spLocks noGrp="1"/>
          </p:cNvSpPr>
          <p:nvPr>
            <p:ph type="title"/>
          </p:nvPr>
        </p:nvSpPr>
        <p:spPr>
          <a:xfrm>
            <a:off x="520392" y="84954"/>
            <a:ext cx="7918800" cy="1408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Session Lead role:</a:t>
            </a:r>
            <a:endParaRPr dirty="0"/>
          </a:p>
        </p:txBody>
      </p:sp>
      <p:pic>
        <p:nvPicPr>
          <p:cNvPr id="2" name="Picture 1">
            <a:extLst>
              <a:ext uri="{FF2B5EF4-FFF2-40B4-BE49-F238E27FC236}">
                <a16:creationId xmlns:a16="http://schemas.microsoft.com/office/drawing/2014/main" id="{CE21CC0B-C50F-DC88-AD72-4AFCDA2E8C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322733"/>
            <a:ext cx="5943600" cy="3343275"/>
          </a:xfrm>
          <a:prstGeom prst="rect">
            <a:avLst/>
          </a:prstGeom>
          <a:noFill/>
          <a:ln>
            <a:noFill/>
          </a:ln>
        </p:spPr>
      </p:pic>
    </p:spTree>
    <p:extLst>
      <p:ext uri="{BB962C8B-B14F-4D97-AF65-F5344CB8AC3E}">
        <p14:creationId xmlns:p14="http://schemas.microsoft.com/office/powerpoint/2010/main" val="2528090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cxnSp>
        <p:nvCxnSpPr>
          <p:cNvPr id="1134" name="Google Shape;1134;p199"/>
          <p:cNvCxnSpPr/>
          <p:nvPr/>
        </p:nvCxnSpPr>
        <p:spPr>
          <a:xfrm>
            <a:off x="8110200" y="1639025"/>
            <a:ext cx="600" cy="1055400"/>
          </a:xfrm>
          <a:prstGeom prst="straightConnector1">
            <a:avLst/>
          </a:prstGeom>
          <a:noFill/>
          <a:ln w="9525" cap="flat" cmpd="sng">
            <a:solidFill>
              <a:srgbClr val="9E9E9E"/>
            </a:solidFill>
            <a:prstDash val="solid"/>
            <a:round/>
            <a:headEnd type="none" w="med" len="med"/>
            <a:tailEnd type="none" w="med" len="med"/>
          </a:ln>
        </p:spPr>
      </p:cxnSp>
      <p:cxnSp>
        <p:nvCxnSpPr>
          <p:cNvPr id="1135" name="Google Shape;1135;p199"/>
          <p:cNvCxnSpPr/>
          <p:nvPr/>
        </p:nvCxnSpPr>
        <p:spPr>
          <a:xfrm>
            <a:off x="4028650" y="1649900"/>
            <a:ext cx="0" cy="1338600"/>
          </a:xfrm>
          <a:prstGeom prst="straightConnector1">
            <a:avLst/>
          </a:prstGeom>
          <a:noFill/>
          <a:ln w="9525" cap="flat" cmpd="sng">
            <a:solidFill>
              <a:srgbClr val="9E9E9E"/>
            </a:solidFill>
            <a:prstDash val="solid"/>
            <a:round/>
            <a:headEnd type="none" w="med" len="med"/>
            <a:tailEnd type="none" w="med" len="med"/>
          </a:ln>
        </p:spPr>
      </p:cxnSp>
      <p:sp>
        <p:nvSpPr>
          <p:cNvPr id="1136" name="Google Shape;1136;p199"/>
          <p:cNvSpPr txBox="1">
            <a:spLocks noGrp="1"/>
          </p:cNvSpPr>
          <p:nvPr>
            <p:ph type="subTitle" idx="1"/>
          </p:nvPr>
        </p:nvSpPr>
        <p:spPr>
          <a:xfrm>
            <a:off x="612600" y="127050"/>
            <a:ext cx="7954200" cy="216600"/>
          </a:xfrm>
          <a:prstGeom prst="rect">
            <a:avLst/>
          </a:prstGeom>
        </p:spPr>
        <p:txBody>
          <a:bodyPr spcFirstLastPara="1" wrap="square" lIns="0" tIns="0" rIns="0" bIns="0" anchor="ctr" anchorCtr="0">
            <a:noAutofit/>
          </a:bodyPr>
          <a:lstStyle/>
          <a:p>
            <a:pPr marL="0" lvl="0" indent="0" algn="l" rtl="0">
              <a:spcBef>
                <a:spcPts val="0"/>
              </a:spcBef>
              <a:spcAft>
                <a:spcPts val="1200"/>
              </a:spcAft>
              <a:buNone/>
            </a:pPr>
            <a:r>
              <a:rPr lang="en"/>
              <a:t>Program Timeline &amp; Learning Journey</a:t>
            </a:r>
            <a:endParaRPr/>
          </a:p>
        </p:txBody>
      </p:sp>
      <p:cxnSp>
        <p:nvCxnSpPr>
          <p:cNvPr id="1137" name="Google Shape;1137;p199"/>
          <p:cNvCxnSpPr/>
          <p:nvPr/>
        </p:nvCxnSpPr>
        <p:spPr>
          <a:xfrm>
            <a:off x="2923450" y="1648550"/>
            <a:ext cx="0" cy="270300"/>
          </a:xfrm>
          <a:prstGeom prst="straightConnector1">
            <a:avLst/>
          </a:prstGeom>
          <a:noFill/>
          <a:ln w="9525" cap="flat" cmpd="sng">
            <a:solidFill>
              <a:srgbClr val="9E9E9E"/>
            </a:solidFill>
            <a:prstDash val="solid"/>
            <a:round/>
            <a:headEnd type="none" w="med" len="med"/>
            <a:tailEnd type="none" w="med" len="med"/>
          </a:ln>
        </p:spPr>
      </p:cxnSp>
      <p:sp>
        <p:nvSpPr>
          <p:cNvPr id="1138" name="Google Shape;1138;p199"/>
          <p:cNvSpPr/>
          <p:nvPr/>
        </p:nvSpPr>
        <p:spPr>
          <a:xfrm>
            <a:off x="105325" y="1906250"/>
            <a:ext cx="1575600" cy="4290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a:latin typeface="Open Sans Light"/>
                <a:ea typeface="Open Sans Light"/>
                <a:cs typeface="Open Sans Light"/>
                <a:sym typeface="Open Sans Light"/>
              </a:rPr>
              <a:t>Program Kickoff</a:t>
            </a:r>
            <a:endParaRPr sz="900">
              <a:latin typeface="Open Sans Light"/>
              <a:ea typeface="Open Sans Light"/>
              <a:cs typeface="Open Sans Light"/>
              <a:sym typeface="Open Sans Light"/>
            </a:endParaRPr>
          </a:p>
          <a:p>
            <a:pPr marL="0" lvl="0" indent="0" algn="r" rtl="0">
              <a:spcBef>
                <a:spcPts val="0"/>
              </a:spcBef>
              <a:spcAft>
                <a:spcPts val="0"/>
              </a:spcAft>
              <a:buNone/>
            </a:pPr>
            <a:r>
              <a:rPr lang="en" sz="900" b="1">
                <a:latin typeface="Open Sans"/>
                <a:ea typeface="Open Sans"/>
                <a:cs typeface="Open Sans"/>
                <a:sym typeface="Open Sans"/>
              </a:rPr>
              <a:t>April 10, 2024</a:t>
            </a:r>
            <a:endParaRPr sz="900" b="1">
              <a:latin typeface="Open Sans"/>
              <a:ea typeface="Open Sans"/>
              <a:cs typeface="Open Sans"/>
              <a:sym typeface="Open Sans"/>
            </a:endParaRPr>
          </a:p>
        </p:txBody>
      </p:sp>
      <p:cxnSp>
        <p:nvCxnSpPr>
          <p:cNvPr id="1139" name="Google Shape;1139;p199"/>
          <p:cNvCxnSpPr/>
          <p:nvPr/>
        </p:nvCxnSpPr>
        <p:spPr>
          <a:xfrm rot="10800000" flipH="1">
            <a:off x="105325" y="1754604"/>
            <a:ext cx="8963700" cy="2100"/>
          </a:xfrm>
          <a:prstGeom prst="straightConnector1">
            <a:avLst/>
          </a:prstGeom>
          <a:noFill/>
          <a:ln w="9525" cap="flat" cmpd="sng">
            <a:solidFill>
              <a:srgbClr val="999999"/>
            </a:solidFill>
            <a:prstDash val="solid"/>
            <a:round/>
            <a:headEnd type="none" w="med" len="med"/>
            <a:tailEnd type="stealth" w="med" len="med"/>
          </a:ln>
        </p:spPr>
      </p:cxnSp>
      <p:sp>
        <p:nvSpPr>
          <p:cNvPr id="1140" name="Google Shape;1140;p199"/>
          <p:cNvSpPr/>
          <p:nvPr/>
        </p:nvSpPr>
        <p:spPr>
          <a:xfrm>
            <a:off x="498775" y="3685025"/>
            <a:ext cx="8425200" cy="4290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a:latin typeface="Open Sans Light"/>
                <a:ea typeface="Open Sans Light"/>
                <a:cs typeface="Open Sans Light"/>
                <a:sym typeface="Open Sans Light"/>
              </a:rPr>
              <a:t>Program Period </a:t>
            </a:r>
            <a:endParaRPr sz="900">
              <a:latin typeface="Open Sans Light"/>
              <a:ea typeface="Open Sans Light"/>
              <a:cs typeface="Open Sans Light"/>
              <a:sym typeface="Open Sans Light"/>
            </a:endParaRPr>
          </a:p>
          <a:p>
            <a:pPr marL="0" lvl="0" indent="0" algn="r" rtl="0">
              <a:spcBef>
                <a:spcPts val="0"/>
              </a:spcBef>
              <a:spcAft>
                <a:spcPts val="0"/>
              </a:spcAft>
              <a:buNone/>
            </a:pPr>
            <a:r>
              <a:rPr lang="en" sz="900" b="1">
                <a:latin typeface="Open Sans"/>
                <a:ea typeface="Open Sans"/>
                <a:cs typeface="Open Sans"/>
                <a:sym typeface="Open Sans"/>
              </a:rPr>
              <a:t>April 10 - August 28, 2024</a:t>
            </a:r>
            <a:endParaRPr sz="900" b="1">
              <a:latin typeface="Open Sans"/>
              <a:ea typeface="Open Sans"/>
              <a:cs typeface="Open Sans"/>
              <a:sym typeface="Open Sans"/>
            </a:endParaRPr>
          </a:p>
        </p:txBody>
      </p:sp>
      <p:sp>
        <p:nvSpPr>
          <p:cNvPr id="1141" name="Google Shape;1141;p199"/>
          <p:cNvSpPr/>
          <p:nvPr/>
        </p:nvSpPr>
        <p:spPr>
          <a:xfrm>
            <a:off x="2357950" y="1897975"/>
            <a:ext cx="1497600" cy="4290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a:latin typeface="Open Sans Light"/>
                <a:ea typeface="Open Sans Light"/>
                <a:cs typeface="Open Sans Light"/>
                <a:sym typeface="Open Sans Light"/>
              </a:rPr>
              <a:t>Revoking Deadline </a:t>
            </a:r>
            <a:endParaRPr sz="900">
              <a:latin typeface="Open Sans Light"/>
              <a:ea typeface="Open Sans Light"/>
              <a:cs typeface="Open Sans Light"/>
              <a:sym typeface="Open Sans Light"/>
            </a:endParaRPr>
          </a:p>
          <a:p>
            <a:pPr marL="0" lvl="0" indent="0" algn="r" rtl="0">
              <a:spcBef>
                <a:spcPts val="0"/>
              </a:spcBef>
              <a:spcAft>
                <a:spcPts val="0"/>
              </a:spcAft>
              <a:buNone/>
            </a:pPr>
            <a:r>
              <a:rPr lang="en" sz="900" b="1">
                <a:latin typeface="Open Sans"/>
                <a:ea typeface="Open Sans"/>
                <a:cs typeface="Open Sans"/>
                <a:sym typeface="Open Sans"/>
              </a:rPr>
              <a:t>May 12, 2024</a:t>
            </a:r>
            <a:endParaRPr sz="900" b="1">
              <a:latin typeface="Open Sans"/>
              <a:ea typeface="Open Sans"/>
              <a:cs typeface="Open Sans"/>
              <a:sym typeface="Open Sans"/>
            </a:endParaRPr>
          </a:p>
        </p:txBody>
      </p:sp>
      <p:sp>
        <p:nvSpPr>
          <p:cNvPr id="1142" name="Google Shape;1142;p199"/>
          <p:cNvSpPr/>
          <p:nvPr/>
        </p:nvSpPr>
        <p:spPr>
          <a:xfrm>
            <a:off x="7113550" y="1897975"/>
            <a:ext cx="1810500" cy="429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a:latin typeface="Open Sans Light"/>
                <a:ea typeface="Open Sans Light"/>
                <a:cs typeface="Open Sans Light"/>
                <a:sym typeface="Open Sans Light"/>
              </a:rPr>
              <a:t>End of Program</a:t>
            </a:r>
            <a:endParaRPr sz="900">
              <a:latin typeface="Open Sans Light"/>
              <a:ea typeface="Open Sans Light"/>
              <a:cs typeface="Open Sans Light"/>
              <a:sym typeface="Open Sans Light"/>
            </a:endParaRPr>
          </a:p>
          <a:p>
            <a:pPr marL="0" lvl="0" indent="0" algn="r" rtl="0">
              <a:spcBef>
                <a:spcPts val="0"/>
              </a:spcBef>
              <a:spcAft>
                <a:spcPts val="0"/>
              </a:spcAft>
              <a:buNone/>
            </a:pPr>
            <a:r>
              <a:rPr lang="en" sz="900" b="1">
                <a:latin typeface="Open Sans"/>
                <a:ea typeface="Open Sans"/>
                <a:cs typeface="Open Sans"/>
                <a:sym typeface="Open Sans"/>
              </a:rPr>
              <a:t>August 28, 2024</a:t>
            </a:r>
            <a:endParaRPr sz="900" b="1">
              <a:latin typeface="Open Sans"/>
              <a:ea typeface="Open Sans"/>
              <a:cs typeface="Open Sans"/>
              <a:sym typeface="Open Sans"/>
            </a:endParaRPr>
          </a:p>
        </p:txBody>
      </p:sp>
      <p:cxnSp>
        <p:nvCxnSpPr>
          <p:cNvPr id="1143" name="Google Shape;1143;p199"/>
          <p:cNvCxnSpPr/>
          <p:nvPr/>
        </p:nvCxnSpPr>
        <p:spPr>
          <a:xfrm flipH="1">
            <a:off x="5331175" y="1630175"/>
            <a:ext cx="6300" cy="2052000"/>
          </a:xfrm>
          <a:prstGeom prst="straightConnector1">
            <a:avLst/>
          </a:prstGeom>
          <a:noFill/>
          <a:ln w="9525" cap="flat" cmpd="sng">
            <a:solidFill>
              <a:srgbClr val="9E9E9E"/>
            </a:solidFill>
            <a:prstDash val="solid"/>
            <a:round/>
            <a:headEnd type="none" w="med" len="med"/>
            <a:tailEnd type="none" w="med" len="med"/>
          </a:ln>
        </p:spPr>
      </p:cxnSp>
      <p:pic>
        <p:nvPicPr>
          <p:cNvPr id="1144" name="Google Shape;1144;p199"/>
          <p:cNvPicPr preferRelativeResize="0"/>
          <p:nvPr/>
        </p:nvPicPr>
        <p:blipFill rotWithShape="1">
          <a:blip r:embed="rId3">
            <a:alphaModFix/>
          </a:blip>
          <a:srcRect l="475" r="475"/>
          <a:stretch/>
        </p:blipFill>
        <p:spPr>
          <a:xfrm>
            <a:off x="292575" y="1987825"/>
            <a:ext cx="265850" cy="265850"/>
          </a:xfrm>
          <a:prstGeom prst="rect">
            <a:avLst/>
          </a:prstGeom>
          <a:noFill/>
          <a:ln>
            <a:noFill/>
          </a:ln>
        </p:spPr>
      </p:pic>
      <p:pic>
        <p:nvPicPr>
          <p:cNvPr id="1145" name="Google Shape;1145;p199"/>
          <p:cNvPicPr preferRelativeResize="0"/>
          <p:nvPr/>
        </p:nvPicPr>
        <p:blipFill>
          <a:blip r:embed="rId4">
            <a:alphaModFix/>
          </a:blip>
          <a:stretch>
            <a:fillRect/>
          </a:stretch>
        </p:blipFill>
        <p:spPr>
          <a:xfrm>
            <a:off x="7300602" y="1965509"/>
            <a:ext cx="302400" cy="302400"/>
          </a:xfrm>
          <a:prstGeom prst="rect">
            <a:avLst/>
          </a:prstGeom>
          <a:noFill/>
          <a:ln>
            <a:noFill/>
          </a:ln>
        </p:spPr>
      </p:pic>
      <p:pic>
        <p:nvPicPr>
          <p:cNvPr id="1146" name="Google Shape;1146;p199"/>
          <p:cNvPicPr preferRelativeResize="0"/>
          <p:nvPr/>
        </p:nvPicPr>
        <p:blipFill>
          <a:blip r:embed="rId5">
            <a:alphaModFix/>
          </a:blip>
          <a:stretch>
            <a:fillRect/>
          </a:stretch>
        </p:blipFill>
        <p:spPr>
          <a:xfrm>
            <a:off x="627475" y="3730175"/>
            <a:ext cx="338700" cy="338700"/>
          </a:xfrm>
          <a:prstGeom prst="rect">
            <a:avLst/>
          </a:prstGeom>
          <a:noFill/>
          <a:ln>
            <a:noFill/>
          </a:ln>
        </p:spPr>
      </p:pic>
      <p:pic>
        <p:nvPicPr>
          <p:cNvPr id="1147" name="Google Shape;1147;p199"/>
          <p:cNvPicPr preferRelativeResize="0"/>
          <p:nvPr/>
        </p:nvPicPr>
        <p:blipFill rotWithShape="1">
          <a:blip r:embed="rId6">
            <a:alphaModFix/>
          </a:blip>
          <a:srcRect l="475" r="475"/>
          <a:stretch/>
        </p:blipFill>
        <p:spPr>
          <a:xfrm>
            <a:off x="2499102" y="1961275"/>
            <a:ext cx="302400" cy="302400"/>
          </a:xfrm>
          <a:prstGeom prst="rect">
            <a:avLst/>
          </a:prstGeom>
          <a:noFill/>
          <a:ln>
            <a:noFill/>
          </a:ln>
        </p:spPr>
      </p:pic>
      <p:cxnSp>
        <p:nvCxnSpPr>
          <p:cNvPr id="1148" name="Google Shape;1148;p199"/>
          <p:cNvCxnSpPr/>
          <p:nvPr/>
        </p:nvCxnSpPr>
        <p:spPr>
          <a:xfrm>
            <a:off x="2102050" y="1648525"/>
            <a:ext cx="600" cy="1055400"/>
          </a:xfrm>
          <a:prstGeom prst="straightConnector1">
            <a:avLst/>
          </a:prstGeom>
          <a:noFill/>
          <a:ln w="9525" cap="flat" cmpd="sng">
            <a:solidFill>
              <a:srgbClr val="9E9E9E"/>
            </a:solidFill>
            <a:prstDash val="solid"/>
            <a:round/>
            <a:headEnd type="none" w="med" len="med"/>
            <a:tailEnd type="none" w="med" len="med"/>
          </a:ln>
        </p:spPr>
      </p:cxnSp>
      <p:sp>
        <p:nvSpPr>
          <p:cNvPr id="1149" name="Google Shape;1149;p199"/>
          <p:cNvSpPr/>
          <p:nvPr/>
        </p:nvSpPr>
        <p:spPr>
          <a:xfrm>
            <a:off x="1976950" y="2703925"/>
            <a:ext cx="1237500" cy="5202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a:solidFill>
                  <a:schemeClr val="lt1"/>
                </a:solidFill>
                <a:latin typeface="Open Sans Light"/>
                <a:ea typeface="Open Sans Light"/>
                <a:cs typeface="Open Sans Light"/>
                <a:sym typeface="Open Sans Light"/>
              </a:rPr>
              <a:t>First Project Submission</a:t>
            </a:r>
            <a:endParaRPr sz="900">
              <a:solidFill>
                <a:schemeClr val="lt1"/>
              </a:solidFill>
              <a:latin typeface="Open Sans Light"/>
              <a:ea typeface="Open Sans Light"/>
              <a:cs typeface="Open Sans Light"/>
              <a:sym typeface="Open Sans Light"/>
            </a:endParaRPr>
          </a:p>
          <a:p>
            <a:pPr marL="0" lvl="0" indent="0" algn="r" rtl="0">
              <a:spcBef>
                <a:spcPts val="0"/>
              </a:spcBef>
              <a:spcAft>
                <a:spcPts val="0"/>
              </a:spcAft>
              <a:buNone/>
            </a:pPr>
            <a:r>
              <a:rPr lang="en" sz="900" b="1">
                <a:solidFill>
                  <a:schemeClr val="lt1"/>
                </a:solidFill>
                <a:latin typeface="Open Sans"/>
                <a:ea typeface="Open Sans"/>
                <a:cs typeface="Open Sans"/>
                <a:sym typeface="Open Sans"/>
              </a:rPr>
              <a:t>May 1, 2024</a:t>
            </a:r>
            <a:endParaRPr sz="900" b="1">
              <a:solidFill>
                <a:schemeClr val="lt1"/>
              </a:solidFill>
              <a:latin typeface="Open Sans"/>
              <a:ea typeface="Open Sans"/>
              <a:cs typeface="Open Sans"/>
              <a:sym typeface="Open Sans"/>
            </a:endParaRPr>
          </a:p>
        </p:txBody>
      </p:sp>
      <p:pic>
        <p:nvPicPr>
          <p:cNvPr id="1150" name="Google Shape;1150;p199"/>
          <p:cNvPicPr preferRelativeResize="0"/>
          <p:nvPr/>
        </p:nvPicPr>
        <p:blipFill rotWithShape="1">
          <a:blip r:embed="rId7">
            <a:alphaModFix/>
          </a:blip>
          <a:srcRect l="475" r="475"/>
          <a:stretch/>
        </p:blipFill>
        <p:spPr>
          <a:xfrm>
            <a:off x="2102051" y="2808400"/>
            <a:ext cx="302400" cy="302400"/>
          </a:xfrm>
          <a:prstGeom prst="rect">
            <a:avLst/>
          </a:prstGeom>
          <a:noFill/>
          <a:ln>
            <a:noFill/>
          </a:ln>
        </p:spPr>
      </p:pic>
      <p:sp>
        <p:nvSpPr>
          <p:cNvPr id="1151" name="Google Shape;1151;p199"/>
          <p:cNvSpPr/>
          <p:nvPr/>
        </p:nvSpPr>
        <p:spPr>
          <a:xfrm>
            <a:off x="3908650" y="2703925"/>
            <a:ext cx="1274700" cy="5202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a:solidFill>
                  <a:schemeClr val="lt1"/>
                </a:solidFill>
                <a:latin typeface="Open Sans Light"/>
                <a:ea typeface="Open Sans Light"/>
                <a:cs typeface="Open Sans Light"/>
                <a:sym typeface="Open Sans Light"/>
              </a:rPr>
              <a:t>Second Project Submission</a:t>
            </a:r>
            <a:endParaRPr sz="900">
              <a:solidFill>
                <a:schemeClr val="lt1"/>
              </a:solidFill>
              <a:latin typeface="Open Sans Light"/>
              <a:ea typeface="Open Sans Light"/>
              <a:cs typeface="Open Sans Light"/>
              <a:sym typeface="Open Sans Light"/>
            </a:endParaRPr>
          </a:p>
          <a:p>
            <a:pPr marL="0" lvl="0" indent="0" algn="r" rtl="0">
              <a:spcBef>
                <a:spcPts val="0"/>
              </a:spcBef>
              <a:spcAft>
                <a:spcPts val="0"/>
              </a:spcAft>
              <a:buNone/>
            </a:pPr>
            <a:r>
              <a:rPr lang="en" sz="900" b="1">
                <a:solidFill>
                  <a:schemeClr val="lt1"/>
                </a:solidFill>
                <a:latin typeface="Open Sans"/>
                <a:ea typeface="Open Sans"/>
                <a:cs typeface="Open Sans"/>
                <a:sym typeface="Open Sans"/>
              </a:rPr>
              <a:t>June 5, 2024</a:t>
            </a:r>
            <a:endParaRPr sz="900" b="1">
              <a:solidFill>
                <a:schemeClr val="lt1"/>
              </a:solidFill>
              <a:latin typeface="Open Sans"/>
              <a:ea typeface="Open Sans"/>
              <a:cs typeface="Open Sans"/>
              <a:sym typeface="Open Sans"/>
            </a:endParaRPr>
          </a:p>
        </p:txBody>
      </p:sp>
      <p:pic>
        <p:nvPicPr>
          <p:cNvPr id="1152" name="Google Shape;1152;p199"/>
          <p:cNvPicPr preferRelativeResize="0"/>
          <p:nvPr/>
        </p:nvPicPr>
        <p:blipFill rotWithShape="1">
          <a:blip r:embed="rId7">
            <a:alphaModFix/>
          </a:blip>
          <a:srcRect l="475" r="475"/>
          <a:stretch/>
        </p:blipFill>
        <p:spPr>
          <a:xfrm>
            <a:off x="3984851" y="2798263"/>
            <a:ext cx="302400" cy="302400"/>
          </a:xfrm>
          <a:prstGeom prst="rect">
            <a:avLst/>
          </a:prstGeom>
          <a:noFill/>
          <a:ln>
            <a:noFill/>
          </a:ln>
        </p:spPr>
      </p:pic>
      <p:graphicFrame>
        <p:nvGraphicFramePr>
          <p:cNvPr id="1153" name="Google Shape;1153;p199"/>
          <p:cNvGraphicFramePr/>
          <p:nvPr/>
        </p:nvGraphicFramePr>
        <p:xfrm>
          <a:off x="278763" y="1207275"/>
          <a:ext cx="8621875" cy="381000"/>
        </p:xfrm>
        <a:graphic>
          <a:graphicData uri="http://schemas.openxmlformats.org/drawingml/2006/table">
            <a:tbl>
              <a:tblPr>
                <a:noFill/>
              </a:tblPr>
              <a:tblGrid>
                <a:gridCol w="1724375">
                  <a:extLst>
                    <a:ext uri="{9D8B030D-6E8A-4147-A177-3AD203B41FA5}">
                      <a16:colId xmlns:a16="http://schemas.microsoft.com/office/drawing/2014/main" val="20000"/>
                    </a:ext>
                  </a:extLst>
                </a:gridCol>
                <a:gridCol w="1724375">
                  <a:extLst>
                    <a:ext uri="{9D8B030D-6E8A-4147-A177-3AD203B41FA5}">
                      <a16:colId xmlns:a16="http://schemas.microsoft.com/office/drawing/2014/main" val="20001"/>
                    </a:ext>
                  </a:extLst>
                </a:gridCol>
                <a:gridCol w="1724375">
                  <a:extLst>
                    <a:ext uri="{9D8B030D-6E8A-4147-A177-3AD203B41FA5}">
                      <a16:colId xmlns:a16="http://schemas.microsoft.com/office/drawing/2014/main" val="20002"/>
                    </a:ext>
                  </a:extLst>
                </a:gridCol>
                <a:gridCol w="1724375">
                  <a:extLst>
                    <a:ext uri="{9D8B030D-6E8A-4147-A177-3AD203B41FA5}">
                      <a16:colId xmlns:a16="http://schemas.microsoft.com/office/drawing/2014/main" val="20003"/>
                    </a:ext>
                  </a:extLst>
                </a:gridCol>
                <a:gridCol w="1724375">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r>
                        <a:rPr lang="en" sz="1000">
                          <a:latin typeface="Open Sans"/>
                          <a:ea typeface="Open Sans"/>
                          <a:cs typeface="Open Sans"/>
                          <a:sym typeface="Open Sans"/>
                        </a:rPr>
                        <a:t>April</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latin typeface="Open Sans"/>
                          <a:ea typeface="Open Sans"/>
                          <a:cs typeface="Open Sans"/>
                          <a:sym typeface="Open Sans"/>
                        </a:rPr>
                        <a:t>May</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latin typeface="Open Sans"/>
                          <a:ea typeface="Open Sans"/>
                          <a:cs typeface="Open Sans"/>
                          <a:sym typeface="Open Sans"/>
                        </a:rPr>
                        <a:t>June</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latin typeface="Open Sans"/>
                          <a:ea typeface="Open Sans"/>
                          <a:cs typeface="Open Sans"/>
                          <a:sym typeface="Open Sans"/>
                        </a:rPr>
                        <a:t>July</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000">
                          <a:latin typeface="Open Sans"/>
                          <a:ea typeface="Open Sans"/>
                          <a:cs typeface="Open Sans"/>
                          <a:sym typeface="Open Sans"/>
                        </a:rPr>
                        <a:t>August</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154" name="Google Shape;1154;p199"/>
          <p:cNvSpPr/>
          <p:nvPr/>
        </p:nvSpPr>
        <p:spPr>
          <a:xfrm>
            <a:off x="7113550" y="2689363"/>
            <a:ext cx="1497600" cy="5202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a:solidFill>
                  <a:schemeClr val="lt1"/>
                </a:solidFill>
                <a:latin typeface="Open Sans Light"/>
                <a:ea typeface="Open Sans Light"/>
                <a:cs typeface="Open Sans Light"/>
                <a:sym typeface="Open Sans Light"/>
              </a:rPr>
              <a:t>Fourth Project Submission</a:t>
            </a:r>
            <a:endParaRPr sz="900">
              <a:solidFill>
                <a:schemeClr val="lt1"/>
              </a:solidFill>
              <a:latin typeface="Open Sans Light"/>
              <a:ea typeface="Open Sans Light"/>
              <a:cs typeface="Open Sans Light"/>
              <a:sym typeface="Open Sans Light"/>
            </a:endParaRPr>
          </a:p>
          <a:p>
            <a:pPr marL="0" lvl="0" indent="0" algn="r" rtl="0">
              <a:spcBef>
                <a:spcPts val="0"/>
              </a:spcBef>
              <a:spcAft>
                <a:spcPts val="0"/>
              </a:spcAft>
              <a:buNone/>
            </a:pPr>
            <a:r>
              <a:rPr lang="en" sz="900" b="1">
                <a:solidFill>
                  <a:schemeClr val="lt1"/>
                </a:solidFill>
                <a:latin typeface="Open Sans"/>
                <a:ea typeface="Open Sans"/>
                <a:cs typeface="Open Sans"/>
                <a:sym typeface="Open Sans"/>
              </a:rPr>
              <a:t>August 21, 2024</a:t>
            </a:r>
            <a:endParaRPr sz="900" b="1">
              <a:solidFill>
                <a:schemeClr val="lt1"/>
              </a:solidFill>
              <a:latin typeface="Open Sans"/>
              <a:ea typeface="Open Sans"/>
              <a:cs typeface="Open Sans"/>
              <a:sym typeface="Open Sans"/>
            </a:endParaRPr>
          </a:p>
        </p:txBody>
      </p:sp>
      <p:cxnSp>
        <p:nvCxnSpPr>
          <p:cNvPr id="1155" name="Google Shape;1155;p199"/>
          <p:cNvCxnSpPr/>
          <p:nvPr/>
        </p:nvCxnSpPr>
        <p:spPr>
          <a:xfrm>
            <a:off x="6017200" y="1630175"/>
            <a:ext cx="600" cy="1055400"/>
          </a:xfrm>
          <a:prstGeom prst="straightConnector1">
            <a:avLst/>
          </a:prstGeom>
          <a:noFill/>
          <a:ln w="9525" cap="flat" cmpd="sng">
            <a:solidFill>
              <a:srgbClr val="9E9E9E"/>
            </a:solidFill>
            <a:prstDash val="solid"/>
            <a:round/>
            <a:headEnd type="none" w="med" len="med"/>
            <a:tailEnd type="none" w="med" len="med"/>
          </a:ln>
        </p:spPr>
      </p:cxnSp>
      <p:sp>
        <p:nvSpPr>
          <p:cNvPr id="1156" name="Google Shape;1156;p199"/>
          <p:cNvSpPr/>
          <p:nvPr/>
        </p:nvSpPr>
        <p:spPr>
          <a:xfrm>
            <a:off x="5511100" y="2685575"/>
            <a:ext cx="1274700" cy="5202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a:solidFill>
                  <a:schemeClr val="lt1"/>
                </a:solidFill>
                <a:latin typeface="Open Sans Light"/>
                <a:ea typeface="Open Sans Light"/>
                <a:cs typeface="Open Sans Light"/>
                <a:sym typeface="Open Sans Light"/>
              </a:rPr>
              <a:t>Third Project Submission</a:t>
            </a:r>
            <a:endParaRPr sz="900">
              <a:solidFill>
                <a:schemeClr val="lt1"/>
              </a:solidFill>
              <a:latin typeface="Open Sans Light"/>
              <a:ea typeface="Open Sans Light"/>
              <a:cs typeface="Open Sans Light"/>
              <a:sym typeface="Open Sans Light"/>
            </a:endParaRPr>
          </a:p>
          <a:p>
            <a:pPr marL="0" lvl="0" indent="0" algn="r" rtl="0">
              <a:spcBef>
                <a:spcPts val="0"/>
              </a:spcBef>
              <a:spcAft>
                <a:spcPts val="0"/>
              </a:spcAft>
              <a:buNone/>
            </a:pPr>
            <a:r>
              <a:rPr lang="en" sz="900" b="1">
                <a:solidFill>
                  <a:schemeClr val="lt1"/>
                </a:solidFill>
                <a:latin typeface="Open Sans"/>
                <a:ea typeface="Open Sans"/>
                <a:cs typeface="Open Sans"/>
                <a:sym typeface="Open Sans"/>
              </a:rPr>
              <a:t>July 10, 2024</a:t>
            </a:r>
            <a:endParaRPr sz="900" b="1">
              <a:solidFill>
                <a:schemeClr val="lt1"/>
              </a:solidFill>
              <a:latin typeface="Open Sans"/>
              <a:ea typeface="Open Sans"/>
              <a:cs typeface="Open Sans"/>
              <a:sym typeface="Open Sans"/>
            </a:endParaRPr>
          </a:p>
        </p:txBody>
      </p:sp>
      <p:pic>
        <p:nvPicPr>
          <p:cNvPr id="1157" name="Google Shape;1157;p199"/>
          <p:cNvPicPr preferRelativeResize="0"/>
          <p:nvPr/>
        </p:nvPicPr>
        <p:blipFill rotWithShape="1">
          <a:blip r:embed="rId7">
            <a:alphaModFix/>
          </a:blip>
          <a:srcRect l="475" r="475"/>
          <a:stretch/>
        </p:blipFill>
        <p:spPr>
          <a:xfrm>
            <a:off x="5636201" y="2748875"/>
            <a:ext cx="302400" cy="302400"/>
          </a:xfrm>
          <a:prstGeom prst="rect">
            <a:avLst/>
          </a:prstGeom>
          <a:noFill/>
          <a:ln>
            <a:noFill/>
          </a:ln>
        </p:spPr>
      </p:pic>
      <p:cxnSp>
        <p:nvCxnSpPr>
          <p:cNvPr id="1158" name="Google Shape;1158;p199"/>
          <p:cNvCxnSpPr/>
          <p:nvPr/>
        </p:nvCxnSpPr>
        <p:spPr>
          <a:xfrm rot="10800000" flipH="1">
            <a:off x="415225" y="1632500"/>
            <a:ext cx="1200" cy="302400"/>
          </a:xfrm>
          <a:prstGeom prst="straightConnector1">
            <a:avLst/>
          </a:prstGeom>
          <a:noFill/>
          <a:ln w="9525" cap="flat" cmpd="sng">
            <a:solidFill>
              <a:srgbClr val="9E9E9E"/>
            </a:solidFill>
            <a:prstDash val="solid"/>
            <a:round/>
            <a:headEnd type="none" w="med" len="med"/>
            <a:tailEnd type="none" w="med" len="med"/>
          </a:ln>
        </p:spPr>
      </p:cxnSp>
      <p:pic>
        <p:nvPicPr>
          <p:cNvPr id="1159" name="Google Shape;1159;p199"/>
          <p:cNvPicPr preferRelativeResize="0"/>
          <p:nvPr/>
        </p:nvPicPr>
        <p:blipFill rotWithShape="1">
          <a:blip r:embed="rId7">
            <a:alphaModFix/>
          </a:blip>
          <a:srcRect l="475" r="475"/>
          <a:stretch/>
        </p:blipFill>
        <p:spPr>
          <a:xfrm>
            <a:off x="7199551" y="2748863"/>
            <a:ext cx="302400" cy="302400"/>
          </a:xfrm>
          <a:prstGeom prst="rect">
            <a:avLst/>
          </a:prstGeom>
          <a:noFill/>
          <a:ln>
            <a:noFill/>
          </a:ln>
        </p:spPr>
      </p:pic>
      <p:sp>
        <p:nvSpPr>
          <p:cNvPr id="1160" name="Google Shape;1160;p199"/>
          <p:cNvSpPr txBox="1"/>
          <p:nvPr/>
        </p:nvSpPr>
        <p:spPr>
          <a:xfrm>
            <a:off x="2801500" y="608950"/>
            <a:ext cx="3000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a:latin typeface="Open Sans"/>
                <a:ea typeface="Open Sans"/>
                <a:cs typeface="Open Sans"/>
                <a:sym typeface="Open Sans"/>
              </a:rPr>
              <a:t>2024</a:t>
            </a:r>
            <a:endParaRPr sz="2400"/>
          </a:p>
        </p:txBody>
      </p:sp>
      <p:cxnSp>
        <p:nvCxnSpPr>
          <p:cNvPr id="1161" name="Google Shape;1161;p199"/>
          <p:cNvCxnSpPr/>
          <p:nvPr/>
        </p:nvCxnSpPr>
        <p:spPr>
          <a:xfrm>
            <a:off x="8691325" y="1648550"/>
            <a:ext cx="0" cy="270300"/>
          </a:xfrm>
          <a:prstGeom prst="straightConnector1">
            <a:avLst/>
          </a:prstGeom>
          <a:noFill/>
          <a:ln w="9525" cap="flat" cmpd="sng">
            <a:solidFill>
              <a:srgbClr val="9E9E9E"/>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7"/>
        <p:cNvGrpSpPr/>
        <p:nvPr/>
      </p:nvGrpSpPr>
      <p:grpSpPr>
        <a:xfrm>
          <a:off x="0" y="0"/>
          <a:ext cx="0" cy="0"/>
          <a:chOff x="0" y="0"/>
          <a:chExt cx="0" cy="0"/>
        </a:xfrm>
      </p:grpSpPr>
      <p:sp>
        <p:nvSpPr>
          <p:cNvPr id="1379" name="Google Shape;1379;p238"/>
          <p:cNvSpPr/>
          <p:nvPr/>
        </p:nvSpPr>
        <p:spPr>
          <a:xfrm>
            <a:off x="7571350" y="4741775"/>
            <a:ext cx="1322400" cy="214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38"/>
          <p:cNvSpPr txBox="1">
            <a:spLocks noGrp="1"/>
          </p:cNvSpPr>
          <p:nvPr>
            <p:ph type="title"/>
          </p:nvPr>
        </p:nvSpPr>
        <p:spPr>
          <a:xfrm>
            <a:off x="612600" y="522825"/>
            <a:ext cx="6034800" cy="719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400" dirty="0"/>
              <a:t>Four-weeks Agenda,</a:t>
            </a:r>
            <a:r>
              <a:rPr lang="en" sz="2400" dirty="0">
                <a:hlinkClick r:id="rId3"/>
              </a:rPr>
              <a:t> Weekly schedule</a:t>
            </a:r>
            <a:endParaRPr sz="2400" dirty="0"/>
          </a:p>
        </p:txBody>
      </p:sp>
      <p:pic>
        <p:nvPicPr>
          <p:cNvPr id="5" name="Picture 4">
            <a:extLst>
              <a:ext uri="{FF2B5EF4-FFF2-40B4-BE49-F238E27FC236}">
                <a16:creationId xmlns:a16="http://schemas.microsoft.com/office/drawing/2014/main" id="{B6EEB845-B8C5-7EF1-6691-4B52986F3D08}"/>
              </a:ext>
            </a:extLst>
          </p:cNvPr>
          <p:cNvPicPr>
            <a:picLocks noChangeAspect="1"/>
          </p:cNvPicPr>
          <p:nvPr/>
        </p:nvPicPr>
        <p:blipFill>
          <a:blip r:embed="rId4"/>
          <a:stretch>
            <a:fillRect/>
          </a:stretch>
        </p:blipFill>
        <p:spPr>
          <a:xfrm>
            <a:off x="868334" y="1214648"/>
            <a:ext cx="7364215" cy="2705728"/>
          </a:xfrm>
          <a:prstGeom prst="rect">
            <a:avLst/>
          </a:prstGeom>
        </p:spPr>
      </p:pic>
      <p:pic>
        <p:nvPicPr>
          <p:cNvPr id="8" name="Picture 7">
            <a:extLst>
              <a:ext uri="{FF2B5EF4-FFF2-40B4-BE49-F238E27FC236}">
                <a16:creationId xmlns:a16="http://schemas.microsoft.com/office/drawing/2014/main" id="{78D625D3-C0E4-458C-00A2-BBA76B37099C}"/>
              </a:ext>
            </a:extLst>
          </p:cNvPr>
          <p:cNvPicPr>
            <a:picLocks noChangeAspect="1"/>
          </p:cNvPicPr>
          <p:nvPr/>
        </p:nvPicPr>
        <p:blipFill rotWithShape="1">
          <a:blip r:embed="rId5"/>
          <a:srcRect l="1" t="5874" r="268" b="2267"/>
          <a:stretch/>
        </p:blipFill>
        <p:spPr>
          <a:xfrm>
            <a:off x="868334" y="3924614"/>
            <a:ext cx="7364215" cy="590864"/>
          </a:xfrm>
          <a:prstGeom prst="rect">
            <a:avLst/>
          </a:prstGeom>
        </p:spPr>
      </p:pic>
      <p:sp>
        <p:nvSpPr>
          <p:cNvPr id="2" name="Rectangle 1">
            <a:extLst>
              <a:ext uri="{FF2B5EF4-FFF2-40B4-BE49-F238E27FC236}">
                <a16:creationId xmlns:a16="http://schemas.microsoft.com/office/drawing/2014/main" id="{A8E7CB52-B9F0-BB8D-EFB0-CC4255226C35}"/>
              </a:ext>
            </a:extLst>
          </p:cNvPr>
          <p:cNvSpPr/>
          <p:nvPr/>
        </p:nvSpPr>
        <p:spPr>
          <a:xfrm>
            <a:off x="868334" y="2669237"/>
            <a:ext cx="7407332" cy="658580"/>
          </a:xfrm>
          <a:prstGeom prst="rect">
            <a:avLst/>
          </a:prstGeom>
          <a:noFill/>
          <a:ln w="1905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400407305"/>
      </p:ext>
    </p:extLst>
  </p:cSld>
  <p:clrMapOvr>
    <a:masterClrMapping/>
  </p:clrMapOvr>
</p:sld>
</file>

<file path=ppt/theme/theme1.xml><?xml version="1.0" encoding="utf-8"?>
<a:theme xmlns:a="http://schemas.openxmlformats.org/drawingml/2006/main" name="Udacity Rebrand">
  <a:themeElements>
    <a:clrScheme name="Simple Light">
      <a:dk1>
        <a:srgbClr val="0B0B0B"/>
      </a:dk1>
      <a:lt1>
        <a:srgbClr val="FFFFFF"/>
      </a:lt1>
      <a:dk2>
        <a:srgbClr val="171A53"/>
      </a:dk2>
      <a:lt2>
        <a:srgbClr val="F6F6F6"/>
      </a:lt2>
      <a:accent1>
        <a:srgbClr val="2015FF"/>
      </a:accent1>
      <a:accent2>
        <a:srgbClr val="00C5A1"/>
      </a:accent2>
      <a:accent3>
        <a:srgbClr val="DBE2E8"/>
      </a:accent3>
      <a:accent4>
        <a:srgbClr val="BDEA09"/>
      </a:accent4>
      <a:accent5>
        <a:srgbClr val="6597FF"/>
      </a:accent5>
      <a:accent6>
        <a:srgbClr val="B181FF"/>
      </a:accent6>
      <a:hlink>
        <a:srgbClr val="2015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7433631c-d39c-4061-90eb-12441ea89b58"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7340E42F93B5643847BB6C2B7870184" ma:contentTypeVersion="14" ma:contentTypeDescription="Create a new document." ma:contentTypeScope="" ma:versionID="a2bd4a7b55f5269df7e85475c570b1d3">
  <xsd:schema xmlns:xsd="http://www.w3.org/2001/XMLSchema" xmlns:xs="http://www.w3.org/2001/XMLSchema" xmlns:p="http://schemas.microsoft.com/office/2006/metadata/properties" xmlns:ns3="7433631c-d39c-4061-90eb-12441ea89b58" xmlns:ns4="ae5c67cd-c74d-438b-8d62-f2f4e4340f4b" targetNamespace="http://schemas.microsoft.com/office/2006/metadata/properties" ma:root="true" ma:fieldsID="be3cdf5d011c2daaf16f94b6494788f2" ns3:_="" ns4:_="">
    <xsd:import namespace="7433631c-d39c-4061-90eb-12441ea89b58"/>
    <xsd:import namespace="ae5c67cd-c74d-438b-8d62-f2f4e4340f4b"/>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ServiceSearchProperties" minOccurs="0"/>
                <xsd:element ref="ns3:MediaLengthInSecond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433631c-d39c-4061-90eb-12441ea89b58"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SystemTags" ma:index="15" nillable="true" ma:displayName="MediaServiceSystemTags" ma:hidden="true" ma:internalName="MediaServiceSystemTags" ma:readOnly="true">
      <xsd:simpleType>
        <xsd:restriction base="dms:Note"/>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LengthInSeconds" ma:index="20" nillable="true" ma:displayName="MediaLengthInSeconds" ma:hidden="true" ma:internalName="MediaLengthInSeconds" ma:readOnly="true">
      <xsd:simpleType>
        <xsd:restriction base="dms:Unknown"/>
      </xsd:simpleType>
    </xsd:element>
    <xsd:element name="MediaServiceDateTaken" ma:index="21"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e5c67cd-c74d-438b-8d62-f2f4e4340f4b"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293111-9160-4F86-8A18-9FF3F9C70BC1}">
  <ds:schemaRefs>
    <ds:schemaRef ds:uri="ae5c67cd-c74d-438b-8d62-f2f4e4340f4b"/>
    <ds:schemaRef ds:uri="http://schemas.microsoft.com/office/infopath/2007/PartnerControls"/>
    <ds:schemaRef ds:uri="7433631c-d39c-4061-90eb-12441ea89b58"/>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E3F243B5-D9E5-4799-930A-6AF0A45A8954}">
  <ds:schemaRefs>
    <ds:schemaRef ds:uri="http://schemas.microsoft.com/sharepoint/v3/contenttype/forms"/>
  </ds:schemaRefs>
</ds:datastoreItem>
</file>

<file path=customXml/itemProps3.xml><?xml version="1.0" encoding="utf-8"?>
<ds:datastoreItem xmlns:ds="http://schemas.openxmlformats.org/officeDocument/2006/customXml" ds:itemID="{578CF084-C410-44B5-8722-2C84C354C6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433631c-d39c-4061-90eb-12441ea89b58"/>
    <ds:schemaRef ds:uri="ae5c67cd-c74d-438b-8d62-f2f4e4340f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Session 8</Template>
  <TotalTime>15704</TotalTime>
  <Words>1366</Words>
  <Application>Microsoft Office PowerPoint</Application>
  <PresentationFormat>On-screen Show (16:9)</PresentationFormat>
  <Paragraphs>198</Paragraphs>
  <Slides>43</Slides>
  <Notes>43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43</vt:i4>
      </vt:variant>
    </vt:vector>
  </HeadingPairs>
  <TitlesOfParts>
    <vt:vector size="54" baseType="lpstr">
      <vt:lpstr>sohne</vt:lpstr>
      <vt:lpstr>Söhne Mono</vt:lpstr>
      <vt:lpstr>Söhne</vt:lpstr>
      <vt:lpstr>Open Sans Light</vt:lpstr>
      <vt:lpstr>Open Sans SemiBold</vt:lpstr>
      <vt:lpstr>Open Sans</vt:lpstr>
      <vt:lpstr>Arial</vt:lpstr>
      <vt:lpstr>source-serif-pro</vt:lpstr>
      <vt:lpstr>Wingdings</vt:lpstr>
      <vt:lpstr>FreightSans</vt:lpstr>
      <vt:lpstr>Udacity Rebrand</vt:lpstr>
      <vt:lpstr>CNNs In Depth</vt:lpstr>
      <vt:lpstr>Connect Sessions | Purpose</vt:lpstr>
      <vt:lpstr>Let’s check your progress</vt:lpstr>
      <vt:lpstr>Attendance is taken automatically</vt:lpstr>
      <vt:lpstr>Change your Name on Zoom</vt:lpstr>
      <vt:lpstr>Change your Name on Zoom</vt:lpstr>
      <vt:lpstr>Session Lead role:</vt:lpstr>
      <vt:lpstr>PowerPoint Presentation</vt:lpstr>
      <vt:lpstr>Four-weeks Agenda, Weekly schedule</vt:lpstr>
      <vt:lpstr>Student Milestone | Revoking</vt:lpstr>
      <vt:lpstr>Code of Conduct | Plagiarism</vt:lpstr>
      <vt:lpstr>Objectives:</vt:lpstr>
      <vt:lpstr>Recap</vt:lpstr>
      <vt:lpstr>CNN Architecture</vt:lpstr>
      <vt:lpstr>Cs230 – Stanford University</vt:lpstr>
      <vt:lpstr>Train a Simple CNN for Fashion MNIST  Dataset</vt:lpstr>
      <vt:lpstr>Data Augmentation </vt:lpstr>
      <vt:lpstr>PowerPoint Presentation</vt:lpstr>
      <vt:lpstr>PowerPoint Presentation</vt:lpstr>
      <vt:lpstr>Important: Don’t Use Extensive Augmentation. By that You are ruining your Original DataSet &amp; Features and your model might strugglr to Learn</vt:lpstr>
      <vt:lpstr>PowerPoint Presentation</vt:lpstr>
      <vt:lpstr>PowerPoint Presentation</vt:lpstr>
      <vt:lpstr>PowerPoint Presentation</vt:lpstr>
      <vt:lpstr>PowerPoint Presentation</vt:lpstr>
      <vt:lpstr>Batch Normalization</vt:lpstr>
      <vt:lpstr>PowerPoint Presentation</vt:lpstr>
      <vt:lpstr>Apply Batch Normalization to Tiny ImageNet </vt:lpstr>
      <vt:lpstr>Break (10 minutes)</vt:lpstr>
      <vt:lpstr>Project</vt:lpstr>
      <vt:lpstr>If Consumed all Udacity Given GPU: 1- Email support to add extra hours to your account (scholarships-support@udacity.com)  2- You can use SageMaker studio Lab free GPU (4 hours / day)  3- Migrate to AWS account with SageMaker studio classic </vt:lpstr>
      <vt:lpstr>If Consumed all Udacity Given GPU: Common approach is to remove all versions of the libraries in the requirements.txt file and let pip decide which versions to install</vt:lpstr>
      <vt:lpstr>PowerPoint Presentation</vt:lpstr>
      <vt:lpstr>Pytest error in Udacity Workspace</vt:lpstr>
      <vt:lpstr>Num_worker error</vt:lpstr>
      <vt:lpstr>Num_worker error</vt:lpstr>
      <vt:lpstr>Num_worker error</vt:lpstr>
      <vt:lpstr>Any change you do to any .py file, restart your notebook to see an action</vt:lpstr>
      <vt:lpstr>Access the checkpoints folder Solved</vt:lpstr>
      <vt:lpstr>App.ipynb Problems</vt:lpstr>
      <vt:lpstr>PowerPoint Presentation</vt:lpstr>
      <vt:lpstr>PowerPoint Presentation</vt:lpstr>
      <vt:lpstr>Any Question?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Your Neural Network</dc:title>
  <dc:creator>Lamia Hasan Zain</dc:creator>
  <cp:lastModifiedBy>Lamiaa Zain</cp:lastModifiedBy>
  <cp:revision>23</cp:revision>
  <dcterms:created xsi:type="dcterms:W3CDTF">2023-07-08T12:49:12Z</dcterms:created>
  <dcterms:modified xsi:type="dcterms:W3CDTF">2024-06-30T20:21:19Z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0x01010007340E42F93B5643847BB6C2B7870184</vt:lpwstr>
  </property>
</Properties>
</file>